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00" r:id="rId2"/>
    <p:sldId id="489" r:id="rId3"/>
    <p:sldId id="552" r:id="rId4"/>
    <p:sldId id="551" r:id="rId5"/>
    <p:sldId id="504" r:id="rId6"/>
    <p:sldId id="775" r:id="rId7"/>
    <p:sldId id="798" r:id="rId8"/>
    <p:sldId id="776" r:id="rId9"/>
    <p:sldId id="777" r:id="rId10"/>
    <p:sldId id="797" r:id="rId11"/>
    <p:sldId id="791" r:id="rId12"/>
    <p:sldId id="793" r:id="rId13"/>
    <p:sldId id="794" r:id="rId14"/>
    <p:sldId id="802" r:id="rId15"/>
    <p:sldId id="803" r:id="rId16"/>
    <p:sldId id="804" r:id="rId17"/>
    <p:sldId id="805" r:id="rId18"/>
    <p:sldId id="806" r:id="rId19"/>
    <p:sldId id="760" r:id="rId20"/>
    <p:sldId id="807" r:id="rId21"/>
    <p:sldId id="773" r:id="rId22"/>
    <p:sldId id="769" r:id="rId23"/>
    <p:sldId id="770" r:id="rId24"/>
    <p:sldId id="761" r:id="rId25"/>
    <p:sldId id="789" r:id="rId26"/>
    <p:sldId id="778" r:id="rId27"/>
    <p:sldId id="786" r:id="rId28"/>
    <p:sldId id="767" r:id="rId29"/>
    <p:sldId id="783" r:id="rId30"/>
    <p:sldId id="787" r:id="rId31"/>
    <p:sldId id="788" r:id="rId32"/>
    <p:sldId id="785" r:id="rId33"/>
    <p:sldId id="774" r:id="rId34"/>
    <p:sldId id="799" r:id="rId35"/>
    <p:sldId id="821" r:id="rId36"/>
    <p:sldId id="823" r:id="rId37"/>
    <p:sldId id="822" r:id="rId38"/>
    <p:sldId id="824" r:id="rId39"/>
    <p:sldId id="801" r:id="rId40"/>
    <p:sldId id="815" r:id="rId41"/>
    <p:sldId id="826" r:id="rId42"/>
    <p:sldId id="827" r:id="rId43"/>
    <p:sldId id="808" r:id="rId44"/>
    <p:sldId id="809" r:id="rId45"/>
    <p:sldId id="813" r:id="rId46"/>
    <p:sldId id="811" r:id="rId47"/>
    <p:sldId id="814" r:id="rId48"/>
    <p:sldId id="466" r:id="rId49"/>
    <p:sldId id="306" r:id="rId5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521415D9-36F7-43E2-AB2F-B90AF26B5E84}">
      <p14:sectionLst xmlns:p14="http://schemas.microsoft.com/office/powerpoint/2010/main">
        <p14:section name="默认节" id="{33A52C34-B3C3-A049-A53D-C39CC713AD52}">
          <p14:sldIdLst>
            <p14:sldId id="300"/>
            <p14:sldId id="489"/>
            <p14:sldId id="552"/>
            <p14:sldId id="551"/>
            <p14:sldId id="504"/>
            <p14:sldId id="775"/>
            <p14:sldId id="798"/>
            <p14:sldId id="776"/>
            <p14:sldId id="777"/>
            <p14:sldId id="797"/>
            <p14:sldId id="791"/>
            <p14:sldId id="793"/>
            <p14:sldId id="794"/>
            <p14:sldId id="802"/>
            <p14:sldId id="803"/>
            <p14:sldId id="804"/>
            <p14:sldId id="805"/>
            <p14:sldId id="806"/>
            <p14:sldId id="760"/>
            <p14:sldId id="807"/>
            <p14:sldId id="773"/>
            <p14:sldId id="769"/>
            <p14:sldId id="770"/>
            <p14:sldId id="761"/>
            <p14:sldId id="789"/>
            <p14:sldId id="778"/>
            <p14:sldId id="786"/>
            <p14:sldId id="767"/>
            <p14:sldId id="783"/>
            <p14:sldId id="787"/>
            <p14:sldId id="788"/>
            <p14:sldId id="785"/>
            <p14:sldId id="774"/>
            <p14:sldId id="799"/>
            <p14:sldId id="821"/>
            <p14:sldId id="823"/>
            <p14:sldId id="822"/>
            <p14:sldId id="824"/>
            <p14:sldId id="801"/>
            <p14:sldId id="815"/>
            <p14:sldId id="826"/>
            <p14:sldId id="827"/>
            <p14:sldId id="808"/>
            <p14:sldId id="809"/>
            <p14:sldId id="813"/>
            <p14:sldId id="811"/>
            <p14:sldId id="814"/>
            <p14:sldId id="466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D6FF"/>
    <a:srgbClr val="FF7E79"/>
    <a:srgbClr val="7A81FF"/>
    <a:srgbClr val="E72825"/>
    <a:srgbClr val="00A2FF"/>
    <a:srgbClr val="E86111"/>
    <a:srgbClr val="FF6C6E"/>
    <a:srgbClr val="61D836"/>
    <a:srgbClr val="F2F3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63"/>
    <p:restoredTop sz="96327" autoAdjust="0"/>
  </p:normalViewPr>
  <p:slideViewPr>
    <p:cSldViewPr snapToGrid="0">
      <p:cViewPr varScale="1">
        <p:scale>
          <a:sx n="61" d="100"/>
          <a:sy n="61" d="100"/>
        </p:scale>
        <p:origin x="28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662583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8977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6419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3105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6935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3566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6903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3404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9099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5652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1519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5012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0092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0569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1764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9569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1088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77062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350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5072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48901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37646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8381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8320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76583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91574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84038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13898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23142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75021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20486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63489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733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9135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84468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70216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66868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14324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11009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37539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82762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74034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6296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0020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3105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1614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2163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6973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训练营ppt模版-8.jpg" descr="训练营ppt模版-8.jpg">
            <a:extLst>
              <a:ext uri="{FF2B5EF4-FFF2-40B4-BE49-F238E27FC236}">
                <a16:creationId xmlns:a16="http://schemas.microsoft.com/office/drawing/2014/main" id="{B9892DC8-92CB-A24A-907D-3D1BA33F1D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在此键入姓名">
            <a:extLst>
              <a:ext uri="{FF2B5EF4-FFF2-40B4-BE49-F238E27FC236}">
                <a16:creationId xmlns:a16="http://schemas.microsoft.com/office/drawing/2014/main" id="{4447DDA6-149F-AB40-99FC-150E6893E035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44750" y="7674780"/>
            <a:ext cx="5325176" cy="116442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spcBef>
                <a:spcPts val="0"/>
              </a:spcBef>
              <a:defRPr sz="6900">
                <a:solidFill>
                  <a:schemeClr val="bg1"/>
                </a:solidFill>
              </a:defRPr>
            </a:lvl1pPr>
          </a:lstStyle>
          <a:p>
            <a:r>
              <a:t>在此键入姓名</a:t>
            </a:r>
          </a:p>
        </p:txBody>
      </p:sp>
      <p:sp>
        <p:nvSpPr>
          <p:cNvPr id="6" name="在此键入tittle">
            <a:extLst>
              <a:ext uri="{FF2B5EF4-FFF2-40B4-BE49-F238E27FC236}">
                <a16:creationId xmlns:a16="http://schemas.microsoft.com/office/drawing/2014/main" id="{AD0AEF1D-EC82-1B42-A6CC-5B36FD56C8D1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2447620" y="9163050"/>
            <a:ext cx="2929782" cy="7747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3800">
                <a:solidFill>
                  <a:srgbClr val="E4F4F9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在此键入姓名">
            <a:extLst>
              <a:ext uri="{FF2B5EF4-FFF2-40B4-BE49-F238E27FC236}">
                <a16:creationId xmlns:a16="http://schemas.microsoft.com/office/drawing/2014/main" id="{B2097A4E-BA18-2F45-B581-AD82B5444285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444750" y="2514540"/>
            <a:ext cx="15758583" cy="368306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7200" b="0" i="0">
                <a:solidFill>
                  <a:srgbClr val="FFFFFF"/>
                </a:solidFill>
                <a:latin typeface="Helvetica" pitchFamily="2" charset="0"/>
              </a:defRPr>
            </a:lvl1pPr>
          </a:lstStyle>
          <a:p>
            <a:r>
              <a:rPr lang="zh-CN" altLang="en-US"/>
              <a:t>架构师训练营 </a:t>
            </a:r>
            <a:r>
              <a:rPr lang="en-US" altLang="zh-CN"/>
              <a:t>–</a:t>
            </a:r>
            <a:r>
              <a:rPr lang="zh-CN" altLang="en-US"/>
              <a:t> 模块 </a:t>
            </a:r>
            <a:r>
              <a:rPr lang="en-US" altLang="zh-CN"/>
              <a:t>X</a:t>
            </a:r>
          </a:p>
          <a:p>
            <a:endParaRPr lang="en-US" altLang="zh-CN"/>
          </a:p>
          <a:p>
            <a:r>
              <a:rPr lang="zh-CN" altLang="en-US"/>
              <a:t>第</a:t>
            </a:r>
            <a:r>
              <a:rPr lang="en-US" altLang="zh-CN"/>
              <a:t>X</a:t>
            </a:r>
            <a:r>
              <a:rPr lang="zh-CN" altLang="en-US"/>
              <a:t>课：课程名称</a:t>
            </a: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训练营ppt模版-2.jpg" descr="训练营ppt模版-2.jpg">
            <a:extLst>
              <a:ext uri="{FF2B5EF4-FFF2-40B4-BE49-F238E27FC236}">
                <a16:creationId xmlns:a16="http://schemas.microsoft.com/office/drawing/2014/main" id="{2C362B90-A864-D84D-A06A-06391A2BB9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9327506" y="3700462"/>
            <a:ext cx="12164954" cy="77939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目录">
            <a:extLst>
              <a:ext uri="{FF2B5EF4-FFF2-40B4-BE49-F238E27FC236}">
                <a16:creationId xmlns:a16="http://schemas.microsoft.com/office/drawing/2014/main" id="{DF971C0E-1DBC-6948-81F0-FD763979103D}"/>
              </a:ext>
            </a:extLst>
          </p:cNvPr>
          <p:cNvSpPr txBox="1"/>
          <p:nvPr userDrawn="1"/>
        </p:nvSpPr>
        <p:spPr>
          <a:xfrm>
            <a:off x="3758952" y="3700462"/>
            <a:ext cx="267701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18B2E8"/>
                </a:solidFill>
              </a:defRPr>
            </a:lvl1pPr>
          </a:lstStyle>
          <a:p>
            <a:r>
              <a:rPr dirty="0" err="1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目录</a:t>
            </a:r>
            <a:endParaRPr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019241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文本">
            <a:extLst>
              <a:ext uri="{FF2B5EF4-FFF2-40B4-BE49-F238E27FC236}">
                <a16:creationId xmlns:a16="http://schemas.microsoft.com/office/drawing/2014/main" id="{302D6EFD-7EFF-E74C-917D-0E27A8B678F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" altLang="zh-CN"/>
              <a:t>Title Text</a:t>
            </a:r>
            <a:endParaRPr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F1150E6-3E6B-384B-BD86-B2A89DDC3B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3200">
                <a:solidFill>
                  <a:schemeClr val="tx1"/>
                </a:solidFill>
              </a:defRPr>
            </a:lvl3pPr>
            <a:lvl4pPr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76057628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训练营ppt模版.jpg" descr="训练营ppt模版.jpg">
            <a:extLst>
              <a:ext uri="{FF2B5EF4-FFF2-40B4-BE49-F238E27FC236}">
                <a16:creationId xmlns:a16="http://schemas.microsoft.com/office/drawing/2014/main" id="{932E1BDC-E897-094F-BC18-A848CD2FE7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标题文本">
            <a:extLst>
              <a:ext uri="{FF2B5EF4-FFF2-40B4-BE49-F238E27FC236}">
                <a16:creationId xmlns:a16="http://schemas.microsoft.com/office/drawing/2014/main" id="{302D6EFD-7EFF-E74C-917D-0E27A8B678F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" altLang="zh-CN"/>
              <a:t>Title Text</a:t>
            </a:r>
            <a:endParaRPr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F1150E6-3E6B-384B-BD86-B2A89DDC3B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3200">
                <a:solidFill>
                  <a:schemeClr val="tx1"/>
                </a:solidFill>
              </a:defRPr>
            </a:lvl3pPr>
            <a:lvl4pPr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11194518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7635DE-DDE0-0042-8EE7-D96300263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58200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训练营ppt模版-6.jpg" descr="训练营ppt模版-6.jpg">
            <a:extLst>
              <a:ext uri="{FF2B5EF4-FFF2-40B4-BE49-F238E27FC236}">
                <a16:creationId xmlns:a16="http://schemas.microsoft.com/office/drawing/2014/main" id="{20DD8410-0422-A148-9BAD-B1E81EBE22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099875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rgbClr val="3A3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8800" y="2244726"/>
            <a:ext cx="20726401" cy="4775200"/>
          </a:xfrm>
        </p:spPr>
        <p:txBody>
          <a:bodyPr anchor="b">
            <a:normAutofit/>
          </a:bodyPr>
          <a:lstStyle>
            <a:lvl1pPr algn="ctr">
              <a:defRPr sz="8763"/>
            </a:lvl1pPr>
          </a:lstStyle>
          <a:p>
            <a:r>
              <a:rPr lang="zh-CN" altLang="en-US" dirty="0"/>
              <a:t>演讲标题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1" y="7204076"/>
            <a:ext cx="18288000" cy="3311524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644" indent="0" algn="ctr">
              <a:buNone/>
              <a:defRPr sz="2998"/>
            </a:lvl2pPr>
            <a:lvl3pPr marL="1371771" indent="0" algn="ctr">
              <a:buNone/>
              <a:defRPr sz="2701"/>
            </a:lvl3pPr>
            <a:lvl4pPr marL="2057415" indent="0" algn="ctr">
              <a:buNone/>
              <a:defRPr sz="2400"/>
            </a:lvl4pPr>
            <a:lvl5pPr marL="2743543" indent="0" algn="ctr">
              <a:buNone/>
              <a:defRPr sz="2400"/>
            </a:lvl5pPr>
            <a:lvl6pPr marL="3429187" indent="0" algn="ctr">
              <a:buNone/>
              <a:defRPr sz="2400"/>
            </a:lvl6pPr>
            <a:lvl7pPr marL="4114830" indent="0" algn="ctr">
              <a:buNone/>
              <a:defRPr sz="2400"/>
            </a:lvl7pPr>
            <a:lvl8pPr marL="4800958" indent="0" algn="ctr">
              <a:buNone/>
              <a:defRPr sz="2400"/>
            </a:lvl8pPr>
            <a:lvl9pPr marL="5486602" indent="0" algn="ctr">
              <a:buNone/>
              <a:defRPr sz="2400"/>
            </a:lvl9pPr>
          </a:lstStyle>
          <a:p>
            <a:r>
              <a:rPr lang="zh-CN" altLang="en-US" dirty="0"/>
              <a:t>姓名 </a:t>
            </a:r>
            <a:r>
              <a:rPr lang="en-US" altLang="zh-CN" dirty="0"/>
              <a:t>/</a:t>
            </a:r>
            <a:r>
              <a:rPr lang="zh-CN" altLang="en-US" dirty="0"/>
              <a:t> 公司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5CCD09-D9C0-9B48-A616-2E6C8A8EF2CE}"/>
              </a:ext>
            </a:extLst>
          </p:cNvPr>
          <p:cNvSpPr txBox="1"/>
          <p:nvPr userDrawn="1"/>
        </p:nvSpPr>
        <p:spPr>
          <a:xfrm>
            <a:off x="23164800" y="102523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70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2997200"/>
            <a:ext cx="21005800" cy="894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2pPr marL="1270000" indent="-635000"/>
            <a:lvl3pPr marL="1905000" indent="-635000"/>
            <a:lvl4pPr marL="2540000" indent="-635000"/>
            <a:lvl5pPr marL="3175000" indent="-635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 anchorCtr="0">
            <a:normAutofit/>
          </a:bodyPr>
          <a:lstStyle/>
          <a:p>
            <a:r>
              <a:rPr lang="en" altLang="zh-CN"/>
              <a:t>Title Text</a:t>
            </a:r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46001" y="13081000"/>
            <a:ext cx="479298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 Light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25531BA8-7B85-A547-9043-9DA89613ACA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900" y="96253"/>
            <a:ext cx="4483100" cy="1295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59" r:id="rId3"/>
    <p:sldLayoutId id="2147483661" r:id="rId4"/>
    <p:sldLayoutId id="2147483660" r:id="rId5"/>
    <p:sldLayoutId id="2147483658" r:id="rId6"/>
    <p:sldLayoutId id="2147483662" r:id="rId7"/>
  </p:sldLayoutIdLst>
  <p:transition spd="med"/>
  <p:txStyles>
    <p:titleStyle>
      <a:lvl1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800" b="1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Helvetica Light"/>
        </a:defRPr>
      </a:lvl1pPr>
      <a:lvl2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1pPr>
      <a:lvl2pPr marL="1270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 typeface="Arial" panose="020B0604020202020204" pitchFamily="34" charset="0"/>
        <a:buChar char="•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2pPr>
      <a:lvl3pPr marL="1905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3pPr>
      <a:lvl4pPr marL="2540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4pPr>
      <a:lvl5pPr marL="3175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5pPr>
      <a:lvl6pPr marL="3677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6pPr>
      <a:lvl7pPr marL="4312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7pPr>
      <a:lvl8pPr marL="4947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8pPr>
      <a:lvl9pPr marL="5582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9pPr>
    </p:bodyStyle>
    <p:otherStyle>
      <a:lvl1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tiff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tiff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tiff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tiff"/><Relationship Id="rId4" Type="http://schemas.openxmlformats.org/officeDocument/2006/relationships/image" Target="../media/image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tiff"/><Relationship Id="rId4" Type="http://schemas.openxmlformats.org/officeDocument/2006/relationships/image" Target="../media/image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tiff"/><Relationship Id="rId4" Type="http://schemas.openxmlformats.org/officeDocument/2006/relationships/image" Target="../media/image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tiff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tiff"/><Relationship Id="rId4" Type="http://schemas.openxmlformats.org/officeDocument/2006/relationships/image" Target="../media/image7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tiff"/><Relationship Id="rId4" Type="http://schemas.openxmlformats.org/officeDocument/2006/relationships/image" Target="../media/image7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tiff"/><Relationship Id="rId4" Type="http://schemas.openxmlformats.org/officeDocument/2006/relationships/image" Target="../media/image7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4" Type="http://schemas.openxmlformats.org/officeDocument/2006/relationships/image" Target="../media/image7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tiff"/><Relationship Id="rId4" Type="http://schemas.openxmlformats.org/officeDocument/2006/relationships/image" Target="../media/image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7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3" Type="http://schemas.openxmlformats.org/officeDocument/2006/relationships/image" Target="../media/image6.png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7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9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tiff"/><Relationship Id="rId5" Type="http://schemas.openxmlformats.org/officeDocument/2006/relationships/image" Target="../media/image47.tiff"/><Relationship Id="rId4" Type="http://schemas.openxmlformats.org/officeDocument/2006/relationships/image" Target="../media/image7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tiff"/><Relationship Id="rId4" Type="http://schemas.openxmlformats.org/officeDocument/2006/relationships/image" Target="../media/image7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18DDB03-E206-A241-B4A7-5B8CB4D234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44750" y="8566320"/>
            <a:ext cx="1872307" cy="1164421"/>
          </a:xfrm>
        </p:spPr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林溪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CE3FBE-875E-6A47-BB06-3EC82928AE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44750" y="2635746"/>
            <a:ext cx="19180810" cy="4544834"/>
          </a:xfrm>
        </p:spPr>
        <p:txBody>
          <a:bodyPr/>
          <a:lstStyle/>
          <a:p>
            <a:r>
              <a:rPr kumimoji="1" lang="zh-CN" altLang="en-US" sz="9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前端训练营</a:t>
            </a:r>
            <a:endParaRPr kumimoji="1" lang="en-US" altLang="zh-CN" sz="9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9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9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8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模块三  </a:t>
            </a:r>
            <a:r>
              <a:rPr kumimoji="1" lang="en-US" altLang="zh-CN" sz="8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</a:t>
            </a:r>
            <a:endParaRPr kumimoji="1" lang="zh-CN" altLang="en-US" sz="8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8EC030-21E9-0C42-811E-EBB49A2C07DB}"/>
              </a:ext>
            </a:extLst>
          </p:cNvPr>
          <p:cNvSpPr txBox="1"/>
          <p:nvPr/>
        </p:nvSpPr>
        <p:spPr>
          <a:xfrm>
            <a:off x="5458691" y="-85898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11428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应用程序服务器中间件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F0645B-8A24-4F42-AB85-C2FF72607B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741" y="5000421"/>
            <a:ext cx="3906496" cy="371515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318BCFE-311C-4B43-9453-A13D3CD449C0}"/>
              </a:ext>
            </a:extLst>
          </p:cNvPr>
          <p:cNvSpPr/>
          <p:nvPr/>
        </p:nvSpPr>
        <p:spPr>
          <a:xfrm>
            <a:off x="8322033" y="7537636"/>
            <a:ext cx="8003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增删改查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D7791D4-5E70-1049-B0C1-29D8BE7BF1DF}"/>
              </a:ext>
            </a:extLst>
          </p:cNvPr>
          <p:cNvSpPr/>
          <p:nvPr/>
        </p:nvSpPr>
        <p:spPr>
          <a:xfrm>
            <a:off x="8120041" y="4345502"/>
            <a:ext cx="5235741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elasticsearch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8623E28-97E5-1941-9EC4-D82FDD27EFC8}"/>
              </a:ext>
            </a:extLst>
          </p:cNvPr>
          <p:cNvSpPr/>
          <p:nvPr/>
        </p:nvSpPr>
        <p:spPr>
          <a:xfrm>
            <a:off x="8322033" y="6654969"/>
            <a:ext cx="8003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连接：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364677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30ACC05F-91EF-4142-8C7E-8FAA8333330E}"/>
              </a:ext>
            </a:extLst>
          </p:cNvPr>
          <p:cNvSpPr/>
          <p:nvPr/>
        </p:nvSpPr>
        <p:spPr>
          <a:xfrm>
            <a:off x="1126662" y="3152556"/>
            <a:ext cx="436992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5BA061-A185-A441-9B4E-8C96DD1FE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937" y="3152556"/>
            <a:ext cx="14532401" cy="746377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C30A715-184D-874B-9548-9737CBB32538}"/>
              </a:ext>
            </a:extLst>
          </p:cNvPr>
          <p:cNvSpPr/>
          <p:nvPr/>
        </p:nvSpPr>
        <p:spPr>
          <a:xfrm>
            <a:off x="1126662" y="5859629"/>
            <a:ext cx="66434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以太网数据包（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packet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的大小是固定的，最初是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1518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字节，后来增加到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1522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字节。其中，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1500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字节是负载（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payload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22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字节是头信息（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head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2189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30ACC05F-91EF-4142-8C7E-8FAA8333330E}"/>
              </a:ext>
            </a:extLst>
          </p:cNvPr>
          <p:cNvSpPr/>
          <p:nvPr/>
        </p:nvSpPr>
        <p:spPr>
          <a:xfrm>
            <a:off x="1146359" y="2874665"/>
            <a:ext cx="5919459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数据传输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354D29-4CD4-E449-B39D-44AA66F85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5366" y="2969471"/>
            <a:ext cx="7932305" cy="9710536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00C1C86B-F32E-7040-ADCE-BD245DB4798B}"/>
              </a:ext>
            </a:extLst>
          </p:cNvPr>
          <p:cNvSpPr/>
          <p:nvPr/>
        </p:nvSpPr>
        <p:spPr>
          <a:xfrm>
            <a:off x="1368032" y="5036556"/>
            <a:ext cx="4369923" cy="1309837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数据包编号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561C41B-7C6E-E942-AE59-7DDAC7C9E53B}"/>
              </a:ext>
            </a:extLst>
          </p:cNvPr>
          <p:cNvSpPr/>
          <p:nvPr/>
        </p:nvSpPr>
        <p:spPr>
          <a:xfrm>
            <a:off x="1358183" y="6546179"/>
            <a:ext cx="4389620" cy="1309838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" altLang="zh-CN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ACK</a:t>
            </a:r>
            <a:endParaRPr lang="zh-CN" altLang="en-US" sz="4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F3D5DD05-9963-3446-BB52-0CE8FDCE373D}"/>
              </a:ext>
            </a:extLst>
          </p:cNvPr>
          <p:cNvSpPr/>
          <p:nvPr/>
        </p:nvSpPr>
        <p:spPr>
          <a:xfrm>
            <a:off x="1368032" y="8053151"/>
            <a:ext cx="4389620" cy="1309837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慢启动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3A3406-ADD3-554B-B5C6-378C5A1EA69C}"/>
              </a:ext>
            </a:extLst>
          </p:cNvPr>
          <p:cNvSpPr/>
          <p:nvPr/>
        </p:nvSpPr>
        <p:spPr>
          <a:xfrm>
            <a:off x="1146359" y="9878047"/>
            <a:ext cx="1219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协议为了做到效率与可靠性的统一，设计了一个慢启动（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slow start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机制。开始的时候，发送得较慢，然后根据丢包的情况，调整速率：如果不丢包，就加快发送速度；如果丢包，就降低发送速度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D462AE-F3BC-8745-8BA6-57421B7D3519}"/>
              </a:ext>
            </a:extLst>
          </p:cNvPr>
          <p:cNvSpPr txBox="1"/>
          <p:nvPr/>
        </p:nvSpPr>
        <p:spPr>
          <a:xfrm>
            <a:off x="7751618" y="8624455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308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UDP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CE4A2E7D-2390-AB47-9B66-1DE0C04DB382}"/>
              </a:ext>
            </a:extLst>
          </p:cNvPr>
          <p:cNvSpPr/>
          <p:nvPr/>
        </p:nvSpPr>
        <p:spPr>
          <a:xfrm>
            <a:off x="1377881" y="2885206"/>
            <a:ext cx="4876362" cy="1309837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面向无连接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495D6473-3217-3948-8FCC-58B8E1E6FCF3}"/>
              </a:ext>
            </a:extLst>
          </p:cNvPr>
          <p:cNvSpPr/>
          <p:nvPr/>
        </p:nvSpPr>
        <p:spPr>
          <a:xfrm>
            <a:off x="1387730" y="4918087"/>
            <a:ext cx="4876362" cy="1309838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支持单播多播广播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23E4C581-A60B-CF46-A3FD-AAAE217B32D5}"/>
              </a:ext>
            </a:extLst>
          </p:cNvPr>
          <p:cNvSpPr/>
          <p:nvPr/>
        </p:nvSpPr>
        <p:spPr>
          <a:xfrm>
            <a:off x="1377880" y="6602731"/>
            <a:ext cx="4866513" cy="1309837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面向报文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8B91DC26-6DD9-0E4D-9D9E-9B6EFB605BDE}"/>
              </a:ext>
            </a:extLst>
          </p:cNvPr>
          <p:cNvSpPr/>
          <p:nvPr/>
        </p:nvSpPr>
        <p:spPr>
          <a:xfrm>
            <a:off x="1377880" y="9558210"/>
            <a:ext cx="4866513" cy="1309837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不可靠性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B2220269-2852-3844-8377-7B90DCB127B8}"/>
              </a:ext>
            </a:extLst>
          </p:cNvPr>
          <p:cNvSpPr/>
          <p:nvPr/>
        </p:nvSpPr>
        <p:spPr>
          <a:xfrm>
            <a:off x="1368029" y="11476341"/>
            <a:ext cx="4866513" cy="1309837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头部开销小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274FE19-03DF-1D41-AFBD-DDC82D90F49F}"/>
              </a:ext>
            </a:extLst>
          </p:cNvPr>
          <p:cNvSpPr/>
          <p:nvPr/>
        </p:nvSpPr>
        <p:spPr>
          <a:xfrm>
            <a:off x="7665567" y="11476341"/>
            <a:ext cx="135220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UDP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的头部开销小，只有八字节，相比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的至少二十字节要少得多，在传输数据报文时是很高效的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482585D-FAC6-6D4B-9245-F3F466FF5885}"/>
              </a:ext>
            </a:extLst>
          </p:cNvPr>
          <p:cNvSpPr/>
          <p:nvPr/>
        </p:nvSpPr>
        <p:spPr>
          <a:xfrm>
            <a:off x="7665567" y="9558210"/>
            <a:ext cx="135220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无连接，不会备份数据，不会关心对方是否已经正确接收到数据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96BE5B9-E6F7-AA43-944D-8C7B37D92BCB}"/>
              </a:ext>
            </a:extLst>
          </p:cNvPr>
          <p:cNvSpPr/>
          <p:nvPr/>
        </p:nvSpPr>
        <p:spPr>
          <a:xfrm>
            <a:off x="7685266" y="5219063"/>
            <a:ext cx="124413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支持一对多，多对多，多对一的方式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FC339BB-5CEB-CD44-8793-C9F226084CCF}"/>
              </a:ext>
            </a:extLst>
          </p:cNvPr>
          <p:cNvSpPr/>
          <p:nvPr/>
        </p:nvSpPr>
        <p:spPr>
          <a:xfrm>
            <a:off x="7675417" y="2727334"/>
            <a:ext cx="124413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不需要在发送数据前进行三次握手建立连接的，想发数据就可以开始发送了。并且也只是数据报文的搬运工，不会对数据报文进行任何拆分和拼接操作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3A75A4A-93FB-4041-88C1-2AB950F8C1BA}"/>
              </a:ext>
            </a:extLst>
          </p:cNvPr>
          <p:cNvSpPr/>
          <p:nvPr/>
        </p:nvSpPr>
        <p:spPr>
          <a:xfrm>
            <a:off x="7665566" y="6486307"/>
            <a:ext cx="1244138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发送方的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UDP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对应用程序交下来的报文，在添加首部后就向下交付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层。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UDP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对应用层交下来的报文，既不合并，也不拆分，而是保留这些报文的边界。因此，应用程序必须选择合适大小的报文</a:t>
            </a:r>
          </a:p>
        </p:txBody>
      </p:sp>
    </p:spTree>
    <p:extLst>
      <p:ext uri="{BB962C8B-B14F-4D97-AF65-F5344CB8AC3E}">
        <p14:creationId xmlns:p14="http://schemas.microsoft.com/office/powerpoint/2010/main" val="2931020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自签名证书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1DCB37A-D46B-E34D-8AD7-433881302D49}"/>
              </a:ext>
            </a:extLst>
          </p:cNvPr>
          <p:cNvSpPr/>
          <p:nvPr/>
        </p:nvSpPr>
        <p:spPr>
          <a:xfrm>
            <a:off x="3147237" y="2973293"/>
            <a:ext cx="123144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生成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私钥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openssl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genrsa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-out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ca.key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1024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6549C83-2850-2D40-97C2-E56A1508C3A6}"/>
              </a:ext>
            </a:extLst>
          </p:cNvPr>
          <p:cNvSpPr/>
          <p:nvPr/>
        </p:nvSpPr>
        <p:spPr>
          <a:xfrm>
            <a:off x="3036400" y="5156074"/>
            <a:ext cx="145865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生成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openssl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req -new -key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ca.key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-out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ca.csr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0CAF80A-977A-AA4A-A187-B06088F08F1A}"/>
              </a:ext>
            </a:extLst>
          </p:cNvPr>
          <p:cNvSpPr/>
          <p:nvPr/>
        </p:nvSpPr>
        <p:spPr>
          <a:xfrm>
            <a:off x="1320239" y="3001292"/>
            <a:ext cx="1179549" cy="1211818"/>
          </a:xfrm>
          <a:prstGeom prst="ellipse">
            <a:avLst/>
          </a:prstGeom>
          <a:solidFill>
            <a:srgbClr val="FF7E79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8B08373-7EA5-F84E-ADEE-0795C9C8DE84}"/>
              </a:ext>
            </a:extLst>
          </p:cNvPr>
          <p:cNvSpPr/>
          <p:nvPr/>
        </p:nvSpPr>
        <p:spPr>
          <a:xfrm>
            <a:off x="1320238" y="5126870"/>
            <a:ext cx="1179549" cy="1211818"/>
          </a:xfrm>
          <a:prstGeom prst="ellipse">
            <a:avLst/>
          </a:prstGeom>
          <a:solidFill>
            <a:srgbClr val="FF7E79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5706314-63DF-EB4B-BD7F-1822CB222BB2}"/>
              </a:ext>
            </a:extLst>
          </p:cNvPr>
          <p:cNvSpPr/>
          <p:nvPr/>
        </p:nvSpPr>
        <p:spPr>
          <a:xfrm>
            <a:off x="2925563" y="7338855"/>
            <a:ext cx="173574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生成自签名证书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openssl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x509 -req -in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ca.csr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signkey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ca.key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-out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ca.crt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F670CA-21BA-6945-BFB9-669EA535B23D}"/>
              </a:ext>
            </a:extLst>
          </p:cNvPr>
          <p:cNvSpPr/>
          <p:nvPr/>
        </p:nvSpPr>
        <p:spPr>
          <a:xfrm>
            <a:off x="2925564" y="9632725"/>
            <a:ext cx="208211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生成带有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签名的证书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openssl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x509 -req -CA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ca.crt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CAkey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ca.key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CAcreateserial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-in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server.csr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-out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server.crt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server.csr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77C9250-64D9-644C-87B5-9660284C9CF3}"/>
              </a:ext>
            </a:extLst>
          </p:cNvPr>
          <p:cNvSpPr/>
          <p:nvPr/>
        </p:nvSpPr>
        <p:spPr>
          <a:xfrm>
            <a:off x="1320238" y="7377313"/>
            <a:ext cx="1179549" cy="1211818"/>
          </a:xfrm>
          <a:prstGeom prst="ellipse">
            <a:avLst/>
          </a:prstGeom>
          <a:solidFill>
            <a:srgbClr val="FF7E79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6076349-69C4-F941-8E03-16BE15227DE1}"/>
              </a:ext>
            </a:extLst>
          </p:cNvPr>
          <p:cNvSpPr/>
          <p:nvPr/>
        </p:nvSpPr>
        <p:spPr>
          <a:xfrm>
            <a:off x="1320237" y="9411669"/>
            <a:ext cx="1179549" cy="1211818"/>
          </a:xfrm>
          <a:prstGeom prst="ellipse">
            <a:avLst/>
          </a:prstGeom>
          <a:solidFill>
            <a:srgbClr val="FF7E79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7411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838CAAC-2CD9-4640-A68A-688769317D34}"/>
              </a:ext>
            </a:extLst>
          </p:cNvPr>
          <p:cNvSpPr/>
          <p:nvPr/>
        </p:nvSpPr>
        <p:spPr>
          <a:xfrm>
            <a:off x="7028449" y="6427113"/>
            <a:ext cx="9401933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官方文档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http://nodejs.cn/api/http.html</a:t>
            </a:r>
          </a:p>
        </p:txBody>
      </p:sp>
    </p:spTree>
    <p:extLst>
      <p:ext uri="{BB962C8B-B14F-4D97-AF65-F5344CB8AC3E}">
        <p14:creationId xmlns:p14="http://schemas.microsoft.com/office/powerpoint/2010/main" val="2561015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86F621B-FEA6-454F-B9EA-F18E1413D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1382" y="3160514"/>
            <a:ext cx="10087213" cy="696017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93E3F81-189D-B34A-8534-D41F660B0611}"/>
              </a:ext>
            </a:extLst>
          </p:cNvPr>
          <p:cNvSpPr/>
          <p:nvPr/>
        </p:nvSpPr>
        <p:spPr>
          <a:xfrm>
            <a:off x="12368347" y="11729951"/>
            <a:ext cx="1096325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sz="5000" b="0" dirty="0">
                <a:solidFill>
                  <a:schemeClr val="bg1"/>
                </a:solidFill>
                <a:latin typeface="ui-monospace"/>
              </a:rPr>
              <a:t>chrome://flags/#allow-insecure-localhost</a:t>
            </a:r>
            <a:endParaRPr lang="zh-CN" altLang="en-US" sz="5000" dirty="0">
              <a:solidFill>
                <a:schemeClr val="bg1"/>
              </a:solidFill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62828DF7-E798-8C47-89A4-820B34B2558C}"/>
              </a:ext>
            </a:extLst>
          </p:cNvPr>
          <p:cNvSpPr/>
          <p:nvPr/>
        </p:nvSpPr>
        <p:spPr>
          <a:xfrm>
            <a:off x="12441382" y="10814533"/>
            <a:ext cx="4369923" cy="861774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enable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8A3A6FA-5566-CF4F-9328-D6E288F3C60C}"/>
              </a:ext>
            </a:extLst>
          </p:cNvPr>
          <p:cNvSpPr/>
          <p:nvPr/>
        </p:nvSpPr>
        <p:spPr>
          <a:xfrm>
            <a:off x="1201032" y="3312697"/>
            <a:ext cx="1008721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协议以明文的方式发送内容，不提供任何方式的数据加密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的基础上加入了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依靠证书来验证服务器的身份，并为浏览器和服务器之间的通信加密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15864E-8691-DC49-AA92-2DEAB111C3AD}"/>
              </a:ext>
            </a:extLst>
          </p:cNvPr>
          <p:cNvSpPr/>
          <p:nvPr/>
        </p:nvSpPr>
        <p:spPr>
          <a:xfrm>
            <a:off x="1299291" y="8875541"/>
            <a:ext cx="1106905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HTTP+SSL/TLS</a:t>
            </a:r>
          </a:p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Secure Socket Layer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安全套接字层）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TLS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Transport Layer Security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传输层安全）</a:t>
            </a:r>
          </a:p>
        </p:txBody>
      </p:sp>
    </p:spTree>
    <p:extLst>
      <p:ext uri="{BB962C8B-B14F-4D97-AF65-F5344CB8AC3E}">
        <p14:creationId xmlns:p14="http://schemas.microsoft.com/office/powerpoint/2010/main" val="1354493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8A3A6FA-5566-CF4F-9328-D6E288F3C60C}"/>
              </a:ext>
            </a:extLst>
          </p:cNvPr>
          <p:cNvSpPr/>
          <p:nvPr/>
        </p:nvSpPr>
        <p:spPr>
          <a:xfrm>
            <a:off x="1201032" y="3312697"/>
            <a:ext cx="1008721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协议以明文的方式发送内容，不提供任何方式的数据加密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的基础上加入了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依靠证书来验证服务器的身份，并为浏览器和服务器之间的通信加密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15864E-8691-DC49-AA92-2DEAB111C3AD}"/>
              </a:ext>
            </a:extLst>
          </p:cNvPr>
          <p:cNvSpPr/>
          <p:nvPr/>
        </p:nvSpPr>
        <p:spPr>
          <a:xfrm>
            <a:off x="1299291" y="8875541"/>
            <a:ext cx="1106905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HTTP+SSL/TLS</a:t>
            </a:r>
          </a:p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Secure Socket Layer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安全套接字层）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TLS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Transport Layer Security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传输层安全）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03A9A44-DA19-BB41-A2D5-3F8BBC06B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5345" y="2544075"/>
            <a:ext cx="8649855" cy="999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99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8A3A6FA-5566-CF4F-9328-D6E288F3C60C}"/>
              </a:ext>
            </a:extLst>
          </p:cNvPr>
          <p:cNvSpPr/>
          <p:nvPr/>
        </p:nvSpPr>
        <p:spPr>
          <a:xfrm>
            <a:off x="2909456" y="5972769"/>
            <a:ext cx="1715192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协议多次握手，导致页面的加载时间延长近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50%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连接缓存不如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高效，会增加数据开销和功耗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申请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证书需要钱，功能越强大的证书费用越高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涉及到的安全算法会消耗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CPU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资源，对服务器资源消耗较大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3708BFE7-B21D-F648-9EDE-CF74E5A9573B}"/>
              </a:ext>
            </a:extLst>
          </p:cNvPr>
          <p:cNvSpPr/>
          <p:nvPr/>
        </p:nvSpPr>
        <p:spPr>
          <a:xfrm>
            <a:off x="2909456" y="3836367"/>
            <a:ext cx="6899563" cy="1274554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</a:t>
            </a:r>
            <a:r>
              <a:rPr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的缺点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7727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543CC7-8124-8B40-9E78-CD3680989A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589" y="4763654"/>
            <a:ext cx="9696822" cy="418869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4C62E1A-097C-FE40-AFA9-A5A1974662EF}"/>
              </a:ext>
            </a:extLst>
          </p:cNvPr>
          <p:cNvSpPr/>
          <p:nvPr/>
        </p:nvSpPr>
        <p:spPr>
          <a:xfrm>
            <a:off x="6373855" y="10321729"/>
            <a:ext cx="1213505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https://www.bookstack.cn/read/http3-explained-zh/h3-altsvc.md</a:t>
            </a:r>
          </a:p>
        </p:txBody>
      </p:sp>
    </p:spTree>
    <p:extLst>
      <p:ext uri="{BB962C8B-B14F-4D97-AF65-F5344CB8AC3E}">
        <p14:creationId xmlns:p14="http://schemas.microsoft.com/office/powerpoint/2010/main" val="212079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E12CD0B7-4957-E64D-A6D5-6853431738AA}"/>
              </a:ext>
            </a:extLst>
          </p:cNvPr>
          <p:cNvSpPr txBox="1"/>
          <p:nvPr/>
        </p:nvSpPr>
        <p:spPr>
          <a:xfrm>
            <a:off x="2673371" y="6418087"/>
            <a:ext cx="975426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kumimoji="1" sz="6000" b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五、</a:t>
            </a:r>
            <a:r>
              <a:rPr lang="en" altLang="zh-CN" dirty="0" err="1"/>
              <a:t>GraphQL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6849D7D-81BF-E848-BF9F-DAAF83AAFBD8}"/>
              </a:ext>
            </a:extLst>
          </p:cNvPr>
          <p:cNvSpPr txBox="1"/>
          <p:nvPr/>
        </p:nvSpPr>
        <p:spPr>
          <a:xfrm>
            <a:off x="2673371" y="5132626"/>
            <a:ext cx="1015431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四、同构和 </a:t>
            </a:r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SSR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服务端渲染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E4357A-DCB1-D44C-9BAA-2B89F3001178}"/>
              </a:ext>
            </a:extLst>
          </p:cNvPr>
          <p:cNvSpPr txBox="1"/>
          <p:nvPr/>
        </p:nvSpPr>
        <p:spPr>
          <a:xfrm>
            <a:off x="2673371" y="7690295"/>
            <a:ext cx="8652827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六、</a:t>
            </a:r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HTTP/2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性能优化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86EE102-64C9-C047-B783-1EB7127AF021}"/>
              </a:ext>
            </a:extLst>
          </p:cNvPr>
          <p:cNvSpPr txBox="1"/>
          <p:nvPr/>
        </p:nvSpPr>
        <p:spPr>
          <a:xfrm>
            <a:off x="2673371" y="8962504"/>
            <a:ext cx="1015431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七、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Socket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SSE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99FFBCC-197C-C545-B3A2-F5F896A04DB4}"/>
              </a:ext>
            </a:extLst>
          </p:cNvPr>
          <p:cNvSpPr txBox="1"/>
          <p:nvPr/>
        </p:nvSpPr>
        <p:spPr>
          <a:xfrm>
            <a:off x="2673371" y="3830267"/>
            <a:ext cx="1034067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三、数据库技术应用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630DD97-D3ED-EF4B-97E0-3FCFAE1C7E21}"/>
              </a:ext>
            </a:extLst>
          </p:cNvPr>
          <p:cNvSpPr txBox="1"/>
          <p:nvPr/>
        </p:nvSpPr>
        <p:spPr>
          <a:xfrm>
            <a:off x="2673371" y="10247965"/>
            <a:ext cx="909455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八、通用中间件应用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AE76F4C-E063-5546-8D95-F999910A51A8}"/>
              </a:ext>
            </a:extLst>
          </p:cNvPr>
          <p:cNvSpPr txBox="1"/>
          <p:nvPr/>
        </p:nvSpPr>
        <p:spPr>
          <a:xfrm>
            <a:off x="2673372" y="2521947"/>
            <a:ext cx="12175690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二、应用服务器框架开发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8B9CE7B-1758-4046-907A-FAE8A1735551}"/>
              </a:ext>
            </a:extLst>
          </p:cNvPr>
          <p:cNvSpPr txBox="1"/>
          <p:nvPr/>
        </p:nvSpPr>
        <p:spPr>
          <a:xfrm>
            <a:off x="2673371" y="11506921"/>
            <a:ext cx="818015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九、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C5BC27-4394-4348-A578-0F9E2D4664AA}"/>
              </a:ext>
            </a:extLst>
          </p:cNvPr>
          <p:cNvSpPr txBox="1"/>
          <p:nvPr/>
        </p:nvSpPr>
        <p:spPr>
          <a:xfrm>
            <a:off x="2673371" y="1308710"/>
            <a:ext cx="818015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</a:p>
        </p:txBody>
      </p:sp>
    </p:spTree>
    <p:extLst>
      <p:ext uri="{BB962C8B-B14F-4D97-AF65-F5344CB8AC3E}">
        <p14:creationId xmlns:p14="http://schemas.microsoft.com/office/powerpoint/2010/main" val="1381962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2.0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30ACC05F-91EF-4142-8C7E-8FAA8333330E}"/>
              </a:ext>
            </a:extLst>
          </p:cNvPr>
          <p:cNvSpPr/>
          <p:nvPr/>
        </p:nvSpPr>
        <p:spPr>
          <a:xfrm>
            <a:off x="2501931" y="3113592"/>
            <a:ext cx="436992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 push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2BA46A3-6183-5544-A8B2-293EF634DF65}"/>
              </a:ext>
            </a:extLst>
          </p:cNvPr>
          <p:cNvSpPr/>
          <p:nvPr/>
        </p:nvSpPr>
        <p:spPr>
          <a:xfrm>
            <a:off x="2491552" y="5440915"/>
            <a:ext cx="203869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Non-push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加载耗时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RTT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max(RTT, size(HTML)/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BandWidth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size(JS)/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BandWidth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53A824F-897D-394C-9074-33E9FA1872B6}"/>
              </a:ext>
            </a:extLst>
          </p:cNvPr>
          <p:cNvSpPr/>
          <p:nvPr/>
        </p:nvSpPr>
        <p:spPr>
          <a:xfrm>
            <a:off x="2491552" y="7148735"/>
            <a:ext cx="196111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push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加载耗时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RTT + size(HTML)/</a:t>
            </a:r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BandWidth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+ size(JS)/BW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90D6D4-DBCC-0749-B927-E8D17CB49B45}"/>
              </a:ext>
            </a:extLst>
          </p:cNvPr>
          <p:cNvSpPr/>
          <p:nvPr/>
        </p:nvSpPr>
        <p:spPr>
          <a:xfrm>
            <a:off x="2491552" y="9443494"/>
            <a:ext cx="190938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所以决定推送是否有改善性能的衡量因素是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size(HTML/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BandWidth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RTT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谁大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00427B7-30B4-0F4D-95A8-CE4603ECF72A}"/>
              </a:ext>
            </a:extLst>
          </p:cNvPr>
          <p:cNvSpPr/>
          <p:nvPr/>
        </p:nvSpPr>
        <p:spPr>
          <a:xfrm>
            <a:off x="2491552" y="11859200"/>
            <a:ext cx="967925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https://www.infoq.cn/article/qydn85t4g4dl4vbae3n2</a:t>
            </a:r>
          </a:p>
        </p:txBody>
      </p:sp>
    </p:spTree>
    <p:extLst>
      <p:ext uri="{BB962C8B-B14F-4D97-AF65-F5344CB8AC3E}">
        <p14:creationId xmlns:p14="http://schemas.microsoft.com/office/powerpoint/2010/main" val="1138164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2.0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4B5496E-6D11-E547-A952-1B14AAE280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094" y="2742205"/>
            <a:ext cx="8721436" cy="10132876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30ACC05F-91EF-4142-8C7E-8FAA8333330E}"/>
              </a:ext>
            </a:extLst>
          </p:cNvPr>
          <p:cNvSpPr/>
          <p:nvPr/>
        </p:nvSpPr>
        <p:spPr>
          <a:xfrm>
            <a:off x="2501931" y="3113592"/>
            <a:ext cx="436992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优点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2BA46A3-6183-5544-A8B2-293EF634DF65}"/>
              </a:ext>
            </a:extLst>
          </p:cNvPr>
          <p:cNvSpPr/>
          <p:nvPr/>
        </p:nvSpPr>
        <p:spPr>
          <a:xfrm>
            <a:off x="1420094" y="5506920"/>
            <a:ext cx="1077190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itchFamily="2" charset="2"/>
              <a:buChar char="l"/>
            </a:pP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HTTP/2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采用二进制格式而非文本格式</a:t>
            </a:r>
          </a:p>
          <a:p>
            <a:pPr marL="571500" indent="-571500" algn="l">
              <a:buFont typeface="Wingdings" pitchFamily="2" charset="2"/>
              <a:buChar char="l"/>
            </a:pP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HTTP/2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是完全多路复用的，而非有序并阻塞的，只需一个连接即可实现并行</a:t>
            </a:r>
          </a:p>
          <a:p>
            <a:pPr marL="571500" indent="-571500" algn="l">
              <a:buFont typeface="Wingdings" pitchFamily="2" charset="2"/>
              <a:buChar char="l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使用报头压缩，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HTTP/2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降低了开销</a:t>
            </a:r>
          </a:p>
          <a:p>
            <a:pPr marL="571500" indent="-571500" algn="l">
              <a:buFont typeface="Wingdings" pitchFamily="2" charset="2"/>
              <a:buChar char="l"/>
            </a:pP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HTTP/2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让服务器可以将响应主动“推送”到客户端缓存中</a:t>
            </a:r>
          </a:p>
        </p:txBody>
      </p:sp>
    </p:spTree>
    <p:extLst>
      <p:ext uri="{BB962C8B-B14F-4D97-AF65-F5344CB8AC3E}">
        <p14:creationId xmlns:p14="http://schemas.microsoft.com/office/powerpoint/2010/main" val="3314809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2.0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B4FB97C-D93B-234C-BB9A-A207D44815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943" y="3113592"/>
            <a:ext cx="12279054" cy="8504382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18FDBFD1-78FD-B545-8B3C-FA53DE521561}"/>
              </a:ext>
            </a:extLst>
          </p:cNvPr>
          <p:cNvSpPr/>
          <p:nvPr/>
        </p:nvSpPr>
        <p:spPr>
          <a:xfrm>
            <a:off x="2501931" y="3113592"/>
            <a:ext cx="436992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缺点</a:t>
            </a:r>
          </a:p>
        </p:txBody>
      </p:sp>
    </p:spTree>
    <p:extLst>
      <p:ext uri="{BB962C8B-B14F-4D97-AF65-F5344CB8AC3E}">
        <p14:creationId xmlns:p14="http://schemas.microsoft.com/office/powerpoint/2010/main" val="3217223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2.0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4EA9140-77F4-674B-9062-92E9C38F288C}"/>
              </a:ext>
            </a:extLst>
          </p:cNvPr>
          <p:cNvGrpSpPr/>
          <p:nvPr/>
        </p:nvGrpSpPr>
        <p:grpSpPr>
          <a:xfrm>
            <a:off x="8204580" y="4462660"/>
            <a:ext cx="7302969" cy="2841915"/>
            <a:chOff x="5394911" y="6811938"/>
            <a:chExt cx="7571260" cy="2946319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9E97091-B5EA-1843-BB92-79DF9DB18ED9}"/>
                </a:ext>
              </a:extLst>
            </p:cNvPr>
            <p:cNvGrpSpPr/>
            <p:nvPr/>
          </p:nvGrpSpPr>
          <p:grpSpPr>
            <a:xfrm>
              <a:off x="6619333" y="7411386"/>
              <a:ext cx="5557333" cy="1905000"/>
              <a:chOff x="5941940" y="7299941"/>
              <a:chExt cx="5557333" cy="1905000"/>
            </a:xfrm>
          </p:grpSpPr>
          <p:pic>
            <p:nvPicPr>
              <p:cNvPr id="8" name="图形 7">
                <a:extLst>
                  <a:ext uri="{FF2B5EF4-FFF2-40B4-BE49-F238E27FC236}">
                    <a16:creationId xmlns:a16="http://schemas.microsoft.com/office/drawing/2014/main" id="{23732A63-EB02-B44A-A09F-675B8ABC38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941940" y="729994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34AD23FB-727E-8740-99B2-174BA89DCAB3}"/>
                  </a:ext>
                </a:extLst>
              </p:cNvPr>
              <p:cNvSpPr/>
              <p:nvPr/>
            </p:nvSpPr>
            <p:spPr>
              <a:xfrm>
                <a:off x="8301455" y="7511195"/>
                <a:ext cx="3197818" cy="1482491"/>
              </a:xfrm>
              <a:prstGeom prst="roundRect">
                <a:avLst>
                  <a:gd name="adj" fmla="val 92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8000" dirty="0">
                    <a:solidFill>
                      <a:schemeClr val="bg1"/>
                    </a:solidFill>
                  </a:rPr>
                  <a:t>练习</a:t>
                </a:r>
              </a:p>
            </p:txBody>
          </p:sp>
        </p:grpSp>
        <p:sp>
          <p:nvSpPr>
            <p:cNvPr id="7" name="梯形 6">
              <a:extLst>
                <a:ext uri="{FF2B5EF4-FFF2-40B4-BE49-F238E27FC236}">
                  <a16:creationId xmlns:a16="http://schemas.microsoft.com/office/drawing/2014/main" id="{63C7A950-0070-1C46-938C-68F8E170A4A7}"/>
                </a:ext>
              </a:extLst>
            </p:cNvPr>
            <p:cNvSpPr/>
            <p:nvPr/>
          </p:nvSpPr>
          <p:spPr>
            <a:xfrm>
              <a:off x="5394911" y="6811938"/>
              <a:ext cx="7571260" cy="2946319"/>
            </a:xfrm>
            <a:prstGeom prst="trapezoid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圆角矩形 9">
            <a:extLst>
              <a:ext uri="{FF2B5EF4-FFF2-40B4-BE49-F238E27FC236}">
                <a16:creationId xmlns:a16="http://schemas.microsoft.com/office/drawing/2014/main" id="{F5241904-E125-6241-BEC9-225C133AAD21}"/>
              </a:ext>
            </a:extLst>
          </p:cNvPr>
          <p:cNvSpPr/>
          <p:nvPr/>
        </p:nvSpPr>
        <p:spPr>
          <a:xfrm>
            <a:off x="8851941" y="8702079"/>
            <a:ext cx="6008245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Nginx http/2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5527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571BD6B-4E8C-124D-BF2C-CA84B33C0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612" y="4248727"/>
            <a:ext cx="9386776" cy="405476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520A19B-F482-E748-BDD4-2C8B5070EC03}"/>
              </a:ext>
            </a:extLst>
          </p:cNvPr>
          <p:cNvSpPr/>
          <p:nvPr/>
        </p:nvSpPr>
        <p:spPr>
          <a:xfrm>
            <a:off x="5936121" y="9356890"/>
            <a:ext cx="12511758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 (Quick UDP Internet Connections)</a:t>
            </a:r>
          </a:p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快速 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UDP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互联网连接</a:t>
            </a:r>
          </a:p>
        </p:txBody>
      </p:sp>
    </p:spTree>
    <p:extLst>
      <p:ext uri="{BB962C8B-B14F-4D97-AF65-F5344CB8AC3E}">
        <p14:creationId xmlns:p14="http://schemas.microsoft.com/office/powerpoint/2010/main" val="47680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CCA763-76A9-6042-8A16-4AA90C2B4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763" y="2690091"/>
            <a:ext cx="17274363" cy="839501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485845F-9F3B-8E42-9E55-EA43BB4E8D74}"/>
              </a:ext>
            </a:extLst>
          </p:cNvPr>
          <p:cNvSpPr/>
          <p:nvPr/>
        </p:nvSpPr>
        <p:spPr>
          <a:xfrm>
            <a:off x="2620762" y="11378790"/>
            <a:ext cx="179670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的次要目标包括减少连接和传输延迟，在每个方向进行带宽估计以避免拥塞。它还将拥塞控制算法移动到用户空间，而不是内核空间，此外使用前向纠错（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FEC</a:t>
            </a:r>
            <a:r>
              <a:rPr lang="zh-CN" altLang="e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进行扩展，以在出现错误时进一步提高性能</a:t>
            </a:r>
          </a:p>
        </p:txBody>
      </p:sp>
    </p:spTree>
    <p:extLst>
      <p:ext uri="{BB962C8B-B14F-4D97-AF65-F5344CB8AC3E}">
        <p14:creationId xmlns:p14="http://schemas.microsoft.com/office/powerpoint/2010/main" val="3993627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3.0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F82179F3-22F6-C447-BC19-10998B5A9CD9}"/>
              </a:ext>
            </a:extLst>
          </p:cNvPr>
          <p:cNvSpPr/>
          <p:nvPr/>
        </p:nvSpPr>
        <p:spPr>
          <a:xfrm>
            <a:off x="1910014" y="2955581"/>
            <a:ext cx="436992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队头阻塞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4F606AA-E5F2-6741-8101-3806832D5139}"/>
              </a:ext>
            </a:extLst>
          </p:cNvPr>
          <p:cNvSpPr/>
          <p:nvPr/>
        </p:nvSpPr>
        <p:spPr>
          <a:xfrm>
            <a:off x="1910014" y="4803960"/>
            <a:ext cx="194814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队头阻塞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Head-of-line blocking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HOL blocking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是计算机网络中是一种性能受限的现象，通俗来说就是：一个数据包影响了一堆数据包，它不来大家都走不了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0C74E9-624E-054C-9CE2-07B9104E8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287" y="6858000"/>
            <a:ext cx="8424757" cy="475210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0AFF14B-17DF-4C4B-844E-B583D5E13E93}"/>
              </a:ext>
            </a:extLst>
          </p:cNvPr>
          <p:cNvSpPr/>
          <p:nvPr/>
        </p:nvSpPr>
        <p:spPr>
          <a:xfrm>
            <a:off x="4246532" y="12116821"/>
            <a:ext cx="31402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1.1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32C66BB-306F-6745-B0E1-414B0B1F6062}"/>
              </a:ext>
            </a:extLst>
          </p:cNvPr>
          <p:cNvSpPr/>
          <p:nvPr/>
        </p:nvSpPr>
        <p:spPr>
          <a:xfrm>
            <a:off x="12192000" y="12098758"/>
            <a:ext cx="31402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DCD9E4-A71C-174A-A840-C40992CA1C7E}"/>
              </a:ext>
            </a:extLst>
          </p:cNvPr>
          <p:cNvSpPr/>
          <p:nvPr/>
        </p:nvSpPr>
        <p:spPr>
          <a:xfrm>
            <a:off x="12049608" y="8759812"/>
            <a:ext cx="38827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多路复用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解决了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层队头阻塞的问题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E700520-E79F-3E4B-A5D5-0D0B41834FE5}"/>
              </a:ext>
            </a:extLst>
          </p:cNvPr>
          <p:cNvSpPr/>
          <p:nvPr/>
        </p:nvSpPr>
        <p:spPr>
          <a:xfrm>
            <a:off x="18495819" y="12098758"/>
            <a:ext cx="31402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C4B0424-191F-F94F-BF23-EC334F0E5C02}"/>
              </a:ext>
            </a:extLst>
          </p:cNvPr>
          <p:cNvSpPr/>
          <p:nvPr/>
        </p:nvSpPr>
        <p:spPr>
          <a:xfrm>
            <a:off x="17958321" y="8759812"/>
            <a:ext cx="49016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一条链路，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多个流，相互独立，减小丢包影响范围</a:t>
            </a:r>
          </a:p>
        </p:txBody>
      </p:sp>
    </p:spTree>
    <p:extLst>
      <p:ext uri="{BB962C8B-B14F-4D97-AF65-F5344CB8AC3E}">
        <p14:creationId xmlns:p14="http://schemas.microsoft.com/office/powerpoint/2010/main" val="1573701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3.0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9803B090-412A-A84C-AED2-DB23F27DA2E9}"/>
              </a:ext>
            </a:extLst>
          </p:cNvPr>
          <p:cNvSpPr/>
          <p:nvPr/>
        </p:nvSpPr>
        <p:spPr>
          <a:xfrm>
            <a:off x="1559823" y="3245862"/>
            <a:ext cx="436992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0RTT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建链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4A0C0F5-BBB8-3A4E-8495-1212F01E349E}"/>
              </a:ext>
            </a:extLst>
          </p:cNvPr>
          <p:cNvSpPr/>
          <p:nvPr/>
        </p:nvSpPr>
        <p:spPr>
          <a:xfrm>
            <a:off x="1559823" y="5214223"/>
            <a:ext cx="222769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衡量网络建链的常用指标是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RTT Round-Trip Time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也就是数据包一来一回的时间消耗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88DAC4F-B5E8-FC48-8571-D48EAA2D5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949" y="6580633"/>
            <a:ext cx="9030014" cy="52511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4DB1A5-BD78-734E-AF8B-3FD37841CA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4238" y="6580633"/>
            <a:ext cx="12434538" cy="52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5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3.0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A55CD3B-F8FB-6546-A24A-73277018D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304" y="4653396"/>
            <a:ext cx="10155078" cy="706928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F8092EE-DEFC-8C4E-B351-C7218AF6A310}"/>
              </a:ext>
            </a:extLst>
          </p:cNvPr>
          <p:cNvSpPr/>
          <p:nvPr/>
        </p:nvSpPr>
        <p:spPr>
          <a:xfrm>
            <a:off x="13078689" y="4653396"/>
            <a:ext cx="9809018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协议虽然是基于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UDP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来实现的，但是它将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的重要功能都进行了实现和优化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协议的核心思想是将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协议在内核实现的诸如可靠传输、流量控制、拥塞控制等功能转移到用户态来实现，同时在加密传输方向的尝试也推动了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TLS1.3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的发展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但是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协议的势力过于强大，很多网络设备甚至对于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UDP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数据包做了很多不友好的策略，进行拦截从而导致成功连接率下降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6AC5E84-1D95-3049-8160-CCF6C2CEEBB9}"/>
              </a:ext>
            </a:extLst>
          </p:cNvPr>
          <p:cNvSpPr/>
          <p:nvPr/>
        </p:nvSpPr>
        <p:spPr>
          <a:xfrm>
            <a:off x="1910014" y="3305386"/>
            <a:ext cx="70098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为什么用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UDP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555525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3.0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D98EB25-29FD-8E47-9A2D-A731A699C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8402" y="3043117"/>
            <a:ext cx="12007657" cy="863548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53CC2D6-1649-0A43-82A0-1B6DB803F6A0}"/>
              </a:ext>
            </a:extLst>
          </p:cNvPr>
          <p:cNvSpPr/>
          <p:nvPr/>
        </p:nvSpPr>
        <p:spPr>
          <a:xfrm>
            <a:off x="1772483" y="11016887"/>
            <a:ext cx="76027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非首次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RTT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的业务数据交互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803B090-412A-A84C-AED2-DB23F27DA2E9}"/>
              </a:ext>
            </a:extLst>
          </p:cNvPr>
          <p:cNvSpPr/>
          <p:nvPr/>
        </p:nvSpPr>
        <p:spPr>
          <a:xfrm>
            <a:off x="1687941" y="2857935"/>
            <a:ext cx="436992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0RTT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建链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4A0C0F5-BBB8-3A4E-8495-1212F01E349E}"/>
              </a:ext>
            </a:extLst>
          </p:cNvPr>
          <p:cNvSpPr/>
          <p:nvPr/>
        </p:nvSpPr>
        <p:spPr>
          <a:xfrm>
            <a:off x="1779582" y="5270993"/>
            <a:ext cx="69151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握手和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TLS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握手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至少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2-3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RTT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9B79E89-F535-AA4A-869A-4199807929C2}"/>
              </a:ext>
            </a:extLst>
          </p:cNvPr>
          <p:cNvSpPr/>
          <p:nvPr/>
        </p:nvSpPr>
        <p:spPr>
          <a:xfrm>
            <a:off x="1772483" y="7974674"/>
            <a:ext cx="66115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</a:t>
            </a:r>
            <a:b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首次连接，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客户端和服务端要使用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RTT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进行密钥交换</a:t>
            </a:r>
          </a:p>
        </p:txBody>
      </p:sp>
    </p:spTree>
    <p:extLst>
      <p:ext uri="{BB962C8B-B14F-4D97-AF65-F5344CB8AC3E}">
        <p14:creationId xmlns:p14="http://schemas.microsoft.com/office/powerpoint/2010/main" val="4199629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83E335F2-D100-3043-9CFE-991B2010D204}"/>
              </a:ext>
            </a:extLst>
          </p:cNvPr>
          <p:cNvSpPr txBox="1"/>
          <p:nvPr/>
        </p:nvSpPr>
        <p:spPr>
          <a:xfrm>
            <a:off x="1224174" y="1458930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7507F35E-5BD6-164C-A4C7-4CEB43EF37BE}"/>
              </a:ext>
            </a:extLst>
          </p:cNvPr>
          <p:cNvSpPr/>
          <p:nvPr/>
        </p:nvSpPr>
        <p:spPr>
          <a:xfrm>
            <a:off x="12580644" y="1291912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输入输出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96934876-BCF5-534F-92DA-70CE842977AF}"/>
              </a:ext>
            </a:extLst>
          </p:cNvPr>
          <p:cNvSpPr/>
          <p:nvPr/>
        </p:nvSpPr>
        <p:spPr>
          <a:xfrm>
            <a:off x="16847846" y="1291913"/>
            <a:ext cx="4431800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文件系统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FADBF0C-DFE1-2347-881A-86D8027B0ED5}"/>
              </a:ext>
            </a:extLst>
          </p:cNvPr>
          <p:cNvSpPr txBox="1"/>
          <p:nvPr/>
        </p:nvSpPr>
        <p:spPr>
          <a:xfrm>
            <a:off x="1227418" y="4739095"/>
            <a:ext cx="960195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二、应用服务器框架开发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E965279-C6BB-6C48-A836-374BEC69DEFE}"/>
              </a:ext>
            </a:extLst>
          </p:cNvPr>
          <p:cNvSpPr/>
          <p:nvPr/>
        </p:nvSpPr>
        <p:spPr>
          <a:xfrm>
            <a:off x="12577411" y="4640171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路由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DB1575A0-92AD-D744-9511-690E035C6D32}"/>
              </a:ext>
            </a:extLst>
          </p:cNvPr>
          <p:cNvSpPr/>
          <p:nvPr/>
        </p:nvSpPr>
        <p:spPr>
          <a:xfrm>
            <a:off x="12577411" y="5719027"/>
            <a:ext cx="4023169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5F9F2C10-1F6F-9141-A95B-840BF4ACCA69}"/>
              </a:ext>
            </a:extLst>
          </p:cNvPr>
          <p:cNvSpPr/>
          <p:nvPr/>
        </p:nvSpPr>
        <p:spPr>
          <a:xfrm>
            <a:off x="12580643" y="2365990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网络通信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A76FF453-12CC-404F-A04E-BEEB568E65B0}"/>
              </a:ext>
            </a:extLst>
          </p:cNvPr>
          <p:cNvSpPr/>
          <p:nvPr/>
        </p:nvSpPr>
        <p:spPr>
          <a:xfrm>
            <a:off x="16847846" y="2373330"/>
            <a:ext cx="4431800" cy="89972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进程管理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D72C0FB-FD44-4D4A-AB6F-AA52366B0E79}"/>
              </a:ext>
            </a:extLst>
          </p:cNvPr>
          <p:cNvSpPr txBox="1"/>
          <p:nvPr/>
        </p:nvSpPr>
        <p:spPr>
          <a:xfrm>
            <a:off x="1224174" y="10725456"/>
            <a:ext cx="777702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四、数据库技术应用</a:t>
            </a: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143B0F9C-B4EA-604A-B2D4-69A9860DB790}"/>
              </a:ext>
            </a:extLst>
          </p:cNvPr>
          <p:cNvSpPr/>
          <p:nvPr/>
        </p:nvSpPr>
        <p:spPr>
          <a:xfrm>
            <a:off x="12583889" y="10365115"/>
            <a:ext cx="8698995" cy="91440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关系型数据库应用</a:t>
            </a: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D25F1883-F613-C542-AB0C-21AECA8DA8C7}"/>
              </a:ext>
            </a:extLst>
          </p:cNvPr>
          <p:cNvSpPr/>
          <p:nvPr/>
        </p:nvSpPr>
        <p:spPr>
          <a:xfrm>
            <a:off x="12583889" y="11451627"/>
            <a:ext cx="8698996" cy="91440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非关系型数据库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155593A3-EA83-6346-829E-3F20026C48F9}"/>
              </a:ext>
            </a:extLst>
          </p:cNvPr>
          <p:cNvSpPr/>
          <p:nvPr/>
        </p:nvSpPr>
        <p:spPr>
          <a:xfrm>
            <a:off x="16847841" y="4640171"/>
            <a:ext cx="4431800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视图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A94B2EB4-DCBB-734D-A132-39CD2277AF10}"/>
              </a:ext>
            </a:extLst>
          </p:cNvPr>
          <p:cNvSpPr/>
          <p:nvPr/>
        </p:nvSpPr>
        <p:spPr>
          <a:xfrm>
            <a:off x="16847841" y="5709627"/>
            <a:ext cx="4431801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92EE22C-2C88-E540-96D5-8D51CCF1354C}"/>
              </a:ext>
            </a:extLst>
          </p:cNvPr>
          <p:cNvSpPr/>
          <p:nvPr/>
        </p:nvSpPr>
        <p:spPr>
          <a:xfrm>
            <a:off x="12577411" y="3460288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系统模块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95AADC1-CA49-7A4A-BCFE-A40AFDA1D140}"/>
              </a:ext>
            </a:extLst>
          </p:cNvPr>
          <p:cNvSpPr txBox="1"/>
          <p:nvPr/>
        </p:nvSpPr>
        <p:spPr>
          <a:xfrm>
            <a:off x="1224174" y="8267629"/>
            <a:ext cx="960195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三、客户端工具开发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27C62F79-B4C0-144E-9AC6-7FBB4CA3E705}"/>
              </a:ext>
            </a:extLst>
          </p:cNvPr>
          <p:cNvSpPr/>
          <p:nvPr/>
        </p:nvSpPr>
        <p:spPr>
          <a:xfrm>
            <a:off x="12577402" y="8038861"/>
            <a:ext cx="8698995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客户端工具开发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86178B6D-7F5F-3743-8043-056A8183FE96}"/>
              </a:ext>
            </a:extLst>
          </p:cNvPr>
          <p:cNvSpPr/>
          <p:nvPr/>
        </p:nvSpPr>
        <p:spPr>
          <a:xfrm>
            <a:off x="12580645" y="12525704"/>
            <a:ext cx="8698996" cy="91440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前端监控体系后台开发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CEB606C8-B241-4D45-8337-19B82C083BED}"/>
              </a:ext>
            </a:extLst>
          </p:cNvPr>
          <p:cNvSpPr/>
          <p:nvPr/>
        </p:nvSpPr>
        <p:spPr>
          <a:xfrm>
            <a:off x="12580645" y="9109729"/>
            <a:ext cx="4023165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脚手架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316A1522-1894-7F4F-9B41-B34973CA3E91}"/>
              </a:ext>
            </a:extLst>
          </p:cNvPr>
          <p:cNvSpPr/>
          <p:nvPr/>
        </p:nvSpPr>
        <p:spPr>
          <a:xfrm>
            <a:off x="17052149" y="9109729"/>
            <a:ext cx="4224248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视频流录制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2D0CFD84-0E76-E247-9148-07877A658764}"/>
              </a:ext>
            </a:extLst>
          </p:cNvPr>
          <p:cNvSpPr/>
          <p:nvPr/>
        </p:nvSpPr>
        <p:spPr>
          <a:xfrm>
            <a:off x="12583889" y="6796136"/>
            <a:ext cx="8698995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打造应用服务器框架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6315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3.0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53CC2D6-1649-0A43-82A0-1B6DB803F6A0}"/>
              </a:ext>
            </a:extLst>
          </p:cNvPr>
          <p:cNvSpPr/>
          <p:nvPr/>
        </p:nvSpPr>
        <p:spPr>
          <a:xfrm>
            <a:off x="2955560" y="7682235"/>
            <a:ext cx="833361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你和小王默默的选择一个只有自己知道私人数字，比如你选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，小王选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4A0C0F5-BBB8-3A4E-8495-1212F01E349E}"/>
              </a:ext>
            </a:extLst>
          </p:cNvPr>
          <p:cNvSpPr/>
          <p:nvPr/>
        </p:nvSpPr>
        <p:spPr>
          <a:xfrm>
            <a:off x="5155583" y="2531698"/>
            <a:ext cx="1524231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DH(Diffie-Hellman)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迪菲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赫尔曼算法 密钥交换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05661346-1FAA-1440-8B54-CC264A7384C0}"/>
              </a:ext>
            </a:extLst>
          </p:cNvPr>
          <p:cNvSpPr/>
          <p:nvPr/>
        </p:nvSpPr>
        <p:spPr>
          <a:xfrm>
            <a:off x="1238254" y="5280411"/>
            <a:ext cx="2327564" cy="1577589"/>
          </a:xfrm>
          <a:prstGeom prst="roundRect">
            <a:avLst/>
          </a:prstGeom>
          <a:solidFill>
            <a:srgbClr val="76D6FF"/>
          </a:solidFill>
        </p:spPr>
        <p:txBody>
          <a:bodyPr wrap="none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你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99006334-FCCB-A545-BF79-E0E1D29E64CE}"/>
              </a:ext>
            </a:extLst>
          </p:cNvPr>
          <p:cNvSpPr/>
          <p:nvPr/>
        </p:nvSpPr>
        <p:spPr>
          <a:xfrm>
            <a:off x="3991801" y="5280410"/>
            <a:ext cx="2327564" cy="1577589"/>
          </a:xfrm>
          <a:prstGeom prst="roundRect">
            <a:avLst/>
          </a:prstGeom>
          <a:solidFill>
            <a:srgbClr val="76D6FF"/>
          </a:solidFill>
        </p:spPr>
        <p:txBody>
          <a:bodyPr wrap="none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小王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50CAF35E-CF4D-3A42-AE3A-F8FCFC325FFB}"/>
              </a:ext>
            </a:extLst>
          </p:cNvPr>
          <p:cNvSpPr/>
          <p:nvPr/>
        </p:nvSpPr>
        <p:spPr>
          <a:xfrm>
            <a:off x="6745348" y="5280410"/>
            <a:ext cx="2327564" cy="1577589"/>
          </a:xfrm>
          <a:prstGeom prst="roundRect">
            <a:avLst/>
          </a:prstGeom>
          <a:solidFill>
            <a:srgbClr val="76D6FF"/>
          </a:solidFill>
        </p:spPr>
        <p:txBody>
          <a:bodyPr wrap="none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小李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D74249-1705-C34B-84C2-3DDE3E773D5E}"/>
              </a:ext>
            </a:extLst>
          </p:cNvPr>
          <p:cNvSpPr/>
          <p:nvPr/>
        </p:nvSpPr>
        <p:spPr>
          <a:xfrm>
            <a:off x="1226684" y="4008982"/>
            <a:ext cx="2193063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场景模拟：现场有三人，你如何同其中一人建立共享密钥，而对第三者保密？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A8B416D-5E46-A64A-AE0C-ED8676A39583}"/>
              </a:ext>
            </a:extLst>
          </p:cNvPr>
          <p:cNvSpPr/>
          <p:nvPr/>
        </p:nvSpPr>
        <p:spPr>
          <a:xfrm>
            <a:off x="1249824" y="7685039"/>
            <a:ext cx="1246908" cy="1211818"/>
          </a:xfrm>
          <a:prstGeom prst="ellipse">
            <a:avLst/>
          </a:prstGeom>
          <a:solidFill>
            <a:srgbClr val="FF7E79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39C6189-8639-6C40-BA6B-54BCB42B5651}"/>
              </a:ext>
            </a:extLst>
          </p:cNvPr>
          <p:cNvSpPr/>
          <p:nvPr/>
        </p:nvSpPr>
        <p:spPr>
          <a:xfrm>
            <a:off x="2955560" y="9487977"/>
            <a:ext cx="76027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小王宣布一个和步骤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不一样的公共数字，比如：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B58A834-0A9B-0C4F-8D6E-E9EE45E8ED5A}"/>
              </a:ext>
            </a:extLst>
          </p:cNvPr>
          <p:cNvSpPr/>
          <p:nvPr/>
        </p:nvSpPr>
        <p:spPr>
          <a:xfrm>
            <a:off x="1249824" y="9490781"/>
            <a:ext cx="1246908" cy="1211818"/>
          </a:xfrm>
          <a:prstGeom prst="ellipse">
            <a:avLst/>
          </a:prstGeom>
          <a:solidFill>
            <a:srgbClr val="FF7E79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0209B08-12F4-A049-B8EE-A9BF39CDBDCD}"/>
              </a:ext>
            </a:extLst>
          </p:cNvPr>
          <p:cNvSpPr/>
          <p:nvPr/>
        </p:nvSpPr>
        <p:spPr>
          <a:xfrm>
            <a:off x="2943990" y="11234658"/>
            <a:ext cx="76027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你和小王分别用私人数字和公共数字相乘，得到私人公共数字，你：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，小王：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35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4F7A451-7808-B84B-958B-5B61C9731EB2}"/>
              </a:ext>
            </a:extLst>
          </p:cNvPr>
          <p:cNvSpPr/>
          <p:nvPr/>
        </p:nvSpPr>
        <p:spPr>
          <a:xfrm>
            <a:off x="1238254" y="11237462"/>
            <a:ext cx="1246908" cy="1211818"/>
          </a:xfrm>
          <a:prstGeom prst="ellipse">
            <a:avLst/>
          </a:prstGeom>
          <a:solidFill>
            <a:srgbClr val="FF7E79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14D0242-9AC3-014D-A5D5-0C4574CF4B63}"/>
              </a:ext>
            </a:extLst>
          </p:cNvPr>
          <p:cNvSpPr/>
          <p:nvPr/>
        </p:nvSpPr>
        <p:spPr>
          <a:xfrm>
            <a:off x="14191596" y="7573418"/>
            <a:ext cx="83336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你和小王分别将对方的私人公共数字 与自己的私人数字相乘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得到的结果就是你们之间的共享密钥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「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105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」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5CA41EB-FFEA-1B45-9FF4-F644D3A5FFCE}"/>
              </a:ext>
            </a:extLst>
          </p:cNvPr>
          <p:cNvSpPr/>
          <p:nvPr/>
        </p:nvSpPr>
        <p:spPr>
          <a:xfrm>
            <a:off x="12485860" y="7576222"/>
            <a:ext cx="1246908" cy="1211818"/>
          </a:xfrm>
          <a:prstGeom prst="ellipse">
            <a:avLst/>
          </a:prstGeom>
          <a:solidFill>
            <a:srgbClr val="FF7E79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52B1F41-D8EF-F44B-88F3-ED2FD7AAC97D}"/>
              </a:ext>
            </a:extLst>
          </p:cNvPr>
          <p:cNvSpPr/>
          <p:nvPr/>
        </p:nvSpPr>
        <p:spPr>
          <a:xfrm>
            <a:off x="10230902" y="5582422"/>
            <a:ext cx="50801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假设没有除法</a:t>
            </a:r>
          </a:p>
        </p:txBody>
      </p:sp>
    </p:spTree>
    <p:extLst>
      <p:ext uri="{BB962C8B-B14F-4D97-AF65-F5344CB8AC3E}">
        <p14:creationId xmlns:p14="http://schemas.microsoft.com/office/powerpoint/2010/main" val="2335361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3.0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53CC2D6-1649-0A43-82A0-1B6DB803F6A0}"/>
              </a:ext>
            </a:extLst>
          </p:cNvPr>
          <p:cNvSpPr/>
          <p:nvPr/>
        </p:nvSpPr>
        <p:spPr>
          <a:xfrm>
            <a:off x="5155583" y="4085926"/>
            <a:ext cx="38221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2^3 % 12 = 8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4A0C0F5-BBB8-3A4E-8495-1212F01E349E}"/>
              </a:ext>
            </a:extLst>
          </p:cNvPr>
          <p:cNvSpPr/>
          <p:nvPr/>
        </p:nvSpPr>
        <p:spPr>
          <a:xfrm>
            <a:off x="5155583" y="2531698"/>
            <a:ext cx="1524231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DH(Diffie-Hellman)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迪菲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赫尔曼算法 密钥交换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D74249-1705-C34B-84C2-3DDE3E773D5E}"/>
              </a:ext>
            </a:extLst>
          </p:cNvPr>
          <p:cNvSpPr/>
          <p:nvPr/>
        </p:nvSpPr>
        <p:spPr>
          <a:xfrm>
            <a:off x="1534568" y="4034417"/>
            <a:ext cx="310670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取模运算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A8B416D-5E46-A64A-AE0C-ED8676A39583}"/>
              </a:ext>
            </a:extLst>
          </p:cNvPr>
          <p:cNvSpPr/>
          <p:nvPr/>
        </p:nvSpPr>
        <p:spPr>
          <a:xfrm>
            <a:off x="1330577" y="6236135"/>
            <a:ext cx="1246908" cy="1211818"/>
          </a:xfrm>
          <a:prstGeom prst="ellipse">
            <a:avLst/>
          </a:prstGeom>
          <a:solidFill>
            <a:srgbClr val="FF7E79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39C6189-8639-6C40-BA6B-54BCB42B5651}"/>
              </a:ext>
            </a:extLst>
          </p:cNvPr>
          <p:cNvSpPr/>
          <p:nvPr/>
        </p:nvSpPr>
        <p:spPr>
          <a:xfrm>
            <a:off x="3036313" y="8022272"/>
            <a:ext cx="76027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公布公共数字，有两个，一个数字是钟的大小，一个数字是求幂的基础，钟数字：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 基数：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B58A834-0A9B-0C4F-8D6E-E9EE45E8ED5A}"/>
              </a:ext>
            </a:extLst>
          </p:cNvPr>
          <p:cNvSpPr/>
          <p:nvPr/>
        </p:nvSpPr>
        <p:spPr>
          <a:xfrm>
            <a:off x="1330577" y="8025076"/>
            <a:ext cx="1246908" cy="1211818"/>
          </a:xfrm>
          <a:prstGeom prst="ellipse">
            <a:avLst/>
          </a:prstGeom>
          <a:solidFill>
            <a:srgbClr val="FF7E79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0209B08-12F4-A049-B8EE-A9BF39CDBDCD}"/>
              </a:ext>
            </a:extLst>
          </p:cNvPr>
          <p:cNvSpPr/>
          <p:nvPr/>
        </p:nvSpPr>
        <p:spPr>
          <a:xfrm>
            <a:off x="3036313" y="10687885"/>
            <a:ext cx="76027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双方公布计算后的公共私人数字 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2^3%12 = 8</a:t>
            </a:r>
          </a:p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2^4%12 = 4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4F7A451-7808-B84B-958B-5B61C9731EB2}"/>
              </a:ext>
            </a:extLst>
          </p:cNvPr>
          <p:cNvSpPr/>
          <p:nvPr/>
        </p:nvSpPr>
        <p:spPr>
          <a:xfrm>
            <a:off x="1330577" y="10435919"/>
            <a:ext cx="1246908" cy="1211818"/>
          </a:xfrm>
          <a:prstGeom prst="ellipse">
            <a:avLst/>
          </a:prstGeom>
          <a:solidFill>
            <a:srgbClr val="FF7E79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14D0242-9AC3-014D-A5D5-0C4574CF4B63}"/>
              </a:ext>
            </a:extLst>
          </p:cNvPr>
          <p:cNvSpPr/>
          <p:nvPr/>
        </p:nvSpPr>
        <p:spPr>
          <a:xfrm>
            <a:off x="14191596" y="7573418"/>
            <a:ext cx="833361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对方的公共私人数字为基数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自己的私人数字为指数，钟运算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8^4%12 = 4</a:t>
            </a:r>
          </a:p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4*5%12 = 4</a:t>
            </a:r>
          </a:p>
          <a:p>
            <a:pPr algn="l"/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共享密钥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5CA41EB-FFEA-1B45-9FF4-F644D3A5FFCE}"/>
              </a:ext>
            </a:extLst>
          </p:cNvPr>
          <p:cNvSpPr/>
          <p:nvPr/>
        </p:nvSpPr>
        <p:spPr>
          <a:xfrm>
            <a:off x="12485860" y="7576222"/>
            <a:ext cx="1246908" cy="1211818"/>
          </a:xfrm>
          <a:prstGeom prst="ellipse">
            <a:avLst/>
          </a:prstGeom>
          <a:solidFill>
            <a:srgbClr val="FF7E79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C97F6C4-8F0E-CF4C-8B6E-BEA704620541}"/>
              </a:ext>
            </a:extLst>
          </p:cNvPr>
          <p:cNvSpPr/>
          <p:nvPr/>
        </p:nvSpPr>
        <p:spPr>
          <a:xfrm>
            <a:off x="9492055" y="4044502"/>
            <a:ext cx="38221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2^5 % 12 = 8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772E95-165D-ED4F-9C27-A4AC21659BC6}"/>
              </a:ext>
            </a:extLst>
          </p:cNvPr>
          <p:cNvSpPr/>
          <p:nvPr/>
        </p:nvSpPr>
        <p:spPr>
          <a:xfrm>
            <a:off x="13828527" y="4085926"/>
            <a:ext cx="38221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2^7 % 12 = 8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2852B4DC-4B3A-074A-A842-824F11161570}"/>
              </a:ext>
            </a:extLst>
          </p:cNvPr>
          <p:cNvSpPr/>
          <p:nvPr/>
        </p:nvSpPr>
        <p:spPr>
          <a:xfrm>
            <a:off x="18155284" y="3784950"/>
            <a:ext cx="3106706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不可逆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EF88E98-79B7-0745-89B7-0E26EF9D45EB}"/>
              </a:ext>
            </a:extLst>
          </p:cNvPr>
          <p:cNvSpPr/>
          <p:nvPr/>
        </p:nvSpPr>
        <p:spPr>
          <a:xfrm>
            <a:off x="3147237" y="6196280"/>
            <a:ext cx="76027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选择私有数字， 你：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，小王：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71781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3.0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F82179F3-22F6-C447-BC19-10998B5A9CD9}"/>
              </a:ext>
            </a:extLst>
          </p:cNvPr>
          <p:cNvSpPr/>
          <p:nvPr/>
        </p:nvSpPr>
        <p:spPr>
          <a:xfrm>
            <a:off x="2124554" y="2953904"/>
            <a:ext cx="436992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连接迁移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4C4813-463E-7E4E-8A6B-0076C1A42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554" y="5167745"/>
            <a:ext cx="10876107" cy="74676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81EB832-7A5D-DB42-9DD9-0BA4C43437A2}"/>
              </a:ext>
            </a:extLst>
          </p:cNvPr>
          <p:cNvSpPr/>
          <p:nvPr/>
        </p:nvSpPr>
        <p:spPr>
          <a:xfrm>
            <a:off x="13854545" y="5167745"/>
            <a:ext cx="9753601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协议使用五元组来表示一条唯一的连接，当我们从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环境切换到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wifi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环境时，手机的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地址就会发生变化，这时必须创建新的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连接才能继续传输数据。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协议基于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UDP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实现摒弃了五元组的概念，使用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64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位的随机数作为连接的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并使用该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表示连接。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协议之下，我们在日常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wifi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切换时，或者不同基站之间切换都不会重连，从而提高业务层的体验。</a:t>
            </a:r>
          </a:p>
        </p:txBody>
      </p:sp>
    </p:spTree>
    <p:extLst>
      <p:ext uri="{BB962C8B-B14F-4D97-AF65-F5344CB8AC3E}">
        <p14:creationId xmlns:p14="http://schemas.microsoft.com/office/powerpoint/2010/main" val="2278012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Nginx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3.0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F82179F3-22F6-C447-BC19-10998B5A9CD9}"/>
              </a:ext>
            </a:extLst>
          </p:cNvPr>
          <p:cNvSpPr/>
          <p:nvPr/>
        </p:nvSpPr>
        <p:spPr>
          <a:xfrm>
            <a:off x="8851941" y="8702079"/>
            <a:ext cx="6008245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Nginx http/3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9B4514D-FF28-874E-B5F4-0234185E0FD9}"/>
              </a:ext>
            </a:extLst>
          </p:cNvPr>
          <p:cNvGrpSpPr/>
          <p:nvPr/>
        </p:nvGrpSpPr>
        <p:grpSpPr>
          <a:xfrm>
            <a:off x="8204580" y="4462660"/>
            <a:ext cx="7302969" cy="2841915"/>
            <a:chOff x="5394911" y="6811938"/>
            <a:chExt cx="7571260" cy="2946319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C5A26B0-F48B-FE41-9348-86C53D58740F}"/>
                </a:ext>
              </a:extLst>
            </p:cNvPr>
            <p:cNvGrpSpPr/>
            <p:nvPr/>
          </p:nvGrpSpPr>
          <p:grpSpPr>
            <a:xfrm>
              <a:off x="6619333" y="7411386"/>
              <a:ext cx="5557333" cy="1905000"/>
              <a:chOff x="5941940" y="7299941"/>
              <a:chExt cx="5557333" cy="1905000"/>
            </a:xfrm>
          </p:grpSpPr>
          <p:pic>
            <p:nvPicPr>
              <p:cNvPr id="9" name="图形 8">
                <a:extLst>
                  <a:ext uri="{FF2B5EF4-FFF2-40B4-BE49-F238E27FC236}">
                    <a16:creationId xmlns:a16="http://schemas.microsoft.com/office/drawing/2014/main" id="{1A37B3F6-37F9-294A-ACB7-7A5DE4B871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941940" y="729994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8715681F-932C-E342-965E-2D932F21851D}"/>
                  </a:ext>
                </a:extLst>
              </p:cNvPr>
              <p:cNvSpPr/>
              <p:nvPr/>
            </p:nvSpPr>
            <p:spPr>
              <a:xfrm>
                <a:off x="8301455" y="7511195"/>
                <a:ext cx="3197818" cy="1482491"/>
              </a:xfrm>
              <a:prstGeom prst="roundRect">
                <a:avLst>
                  <a:gd name="adj" fmla="val 92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8000" dirty="0">
                    <a:solidFill>
                      <a:schemeClr val="bg1"/>
                    </a:solidFill>
                  </a:rPr>
                  <a:t>练习</a:t>
                </a:r>
              </a:p>
            </p:txBody>
          </p:sp>
        </p:grpSp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58954490-0721-5C49-84A3-725BAD4957C2}"/>
                </a:ext>
              </a:extLst>
            </p:cNvPr>
            <p:cNvSpPr/>
            <p:nvPr/>
          </p:nvSpPr>
          <p:spPr>
            <a:xfrm>
              <a:off x="5394911" y="6811938"/>
              <a:ext cx="7571260" cy="2946319"/>
            </a:xfrm>
            <a:prstGeom prst="trapezoid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0743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Nodejs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微服务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9" name="六边形 8">
            <a:extLst>
              <a:ext uri="{FF2B5EF4-FFF2-40B4-BE49-F238E27FC236}">
                <a16:creationId xmlns:a16="http://schemas.microsoft.com/office/drawing/2014/main" id="{C857EE15-5549-C844-8CF0-E19A02C4F7EF}"/>
              </a:ext>
            </a:extLst>
          </p:cNvPr>
          <p:cNvSpPr/>
          <p:nvPr/>
        </p:nvSpPr>
        <p:spPr>
          <a:xfrm>
            <a:off x="16081709" y="2319445"/>
            <a:ext cx="2715488" cy="2293967"/>
          </a:xfrm>
          <a:prstGeom prst="hexagon">
            <a:avLst/>
          </a:prstGeom>
          <a:noFill/>
          <a:ln w="76200">
            <a:solidFill>
              <a:srgbClr val="76D6FF"/>
            </a:solidFill>
          </a:ln>
        </p:spPr>
        <p:txBody>
          <a:bodyPr wrap="none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支付</a:t>
            </a:r>
          </a:p>
        </p:txBody>
      </p:sp>
      <p:sp>
        <p:nvSpPr>
          <p:cNvPr id="10" name="六边形 9">
            <a:extLst>
              <a:ext uri="{FF2B5EF4-FFF2-40B4-BE49-F238E27FC236}">
                <a16:creationId xmlns:a16="http://schemas.microsoft.com/office/drawing/2014/main" id="{02A336EE-039D-F147-8CFB-EED2F74C02DF}"/>
              </a:ext>
            </a:extLst>
          </p:cNvPr>
          <p:cNvSpPr/>
          <p:nvPr/>
        </p:nvSpPr>
        <p:spPr>
          <a:xfrm>
            <a:off x="12672198" y="5711016"/>
            <a:ext cx="2715488" cy="2293967"/>
          </a:xfrm>
          <a:prstGeom prst="hexagon">
            <a:avLst/>
          </a:prstGeom>
          <a:noFill/>
          <a:ln w="76200">
            <a:solidFill>
              <a:srgbClr val="76D6FF"/>
            </a:solidFill>
          </a:ln>
        </p:spPr>
        <p:txBody>
          <a:bodyPr wrap="none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</a:t>
            </a:r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31594829-E788-DC48-B81C-E9E371939417}"/>
              </a:ext>
            </a:extLst>
          </p:cNvPr>
          <p:cNvSpPr/>
          <p:nvPr/>
        </p:nvSpPr>
        <p:spPr>
          <a:xfrm>
            <a:off x="16081709" y="5721539"/>
            <a:ext cx="2715488" cy="2293967"/>
          </a:xfrm>
          <a:prstGeom prst="hexagon">
            <a:avLst/>
          </a:prstGeom>
          <a:noFill/>
          <a:ln w="76200">
            <a:solidFill>
              <a:srgbClr val="76D6FF"/>
            </a:solidFill>
          </a:ln>
        </p:spPr>
        <p:txBody>
          <a:bodyPr wrap="none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订单</a:t>
            </a:r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1793DAE3-2655-5E42-BE0F-41734743F127}"/>
              </a:ext>
            </a:extLst>
          </p:cNvPr>
          <p:cNvSpPr/>
          <p:nvPr/>
        </p:nvSpPr>
        <p:spPr>
          <a:xfrm>
            <a:off x="16081709" y="9123633"/>
            <a:ext cx="2715488" cy="2293967"/>
          </a:xfrm>
          <a:prstGeom prst="hexagon">
            <a:avLst/>
          </a:prstGeom>
          <a:noFill/>
          <a:ln w="76200">
            <a:solidFill>
              <a:srgbClr val="76D6FF"/>
            </a:solidFill>
          </a:ln>
        </p:spPr>
        <p:txBody>
          <a:bodyPr wrap="none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</a:t>
            </a:r>
          </a:p>
        </p:txBody>
      </p:sp>
      <p:sp>
        <p:nvSpPr>
          <p:cNvPr id="13" name="六边形 12">
            <a:extLst>
              <a:ext uri="{FF2B5EF4-FFF2-40B4-BE49-F238E27FC236}">
                <a16:creationId xmlns:a16="http://schemas.microsoft.com/office/drawing/2014/main" id="{743C89ED-091D-474C-9C2C-0AC2DB16588E}"/>
              </a:ext>
            </a:extLst>
          </p:cNvPr>
          <p:cNvSpPr/>
          <p:nvPr/>
        </p:nvSpPr>
        <p:spPr>
          <a:xfrm>
            <a:off x="19554327" y="4034472"/>
            <a:ext cx="2715488" cy="2293967"/>
          </a:xfrm>
          <a:prstGeom prst="hexagon">
            <a:avLst/>
          </a:prstGeom>
          <a:noFill/>
          <a:ln w="76200">
            <a:solidFill>
              <a:srgbClr val="76D6FF"/>
            </a:solidFill>
          </a:ln>
        </p:spPr>
        <p:txBody>
          <a:bodyPr wrap="none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商品</a:t>
            </a:r>
          </a:p>
        </p:txBody>
      </p:sp>
      <p:sp>
        <p:nvSpPr>
          <p:cNvPr id="14" name="六边形 13">
            <a:extLst>
              <a:ext uri="{FF2B5EF4-FFF2-40B4-BE49-F238E27FC236}">
                <a16:creationId xmlns:a16="http://schemas.microsoft.com/office/drawing/2014/main" id="{235BD4EF-AEA4-2A49-ACC1-363C34A2A4F5}"/>
              </a:ext>
            </a:extLst>
          </p:cNvPr>
          <p:cNvSpPr/>
          <p:nvPr/>
        </p:nvSpPr>
        <p:spPr>
          <a:xfrm>
            <a:off x="19398169" y="7684829"/>
            <a:ext cx="2715488" cy="2293967"/>
          </a:xfrm>
          <a:prstGeom prst="hexagon">
            <a:avLst/>
          </a:prstGeom>
          <a:noFill/>
          <a:ln w="76200">
            <a:solidFill>
              <a:srgbClr val="76D6FF"/>
            </a:solidFill>
          </a:ln>
        </p:spPr>
        <p:txBody>
          <a:bodyPr wrap="none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物流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60A3197-94AC-0D47-B2FD-1B19D474CB74}"/>
              </a:ext>
            </a:extLst>
          </p:cNvPr>
          <p:cNvGrpSpPr/>
          <p:nvPr/>
        </p:nvGrpSpPr>
        <p:grpSpPr>
          <a:xfrm>
            <a:off x="2440329" y="5543314"/>
            <a:ext cx="2715489" cy="2715489"/>
            <a:chOff x="1058171" y="6239816"/>
            <a:chExt cx="2715489" cy="2715489"/>
          </a:xfrm>
        </p:grpSpPr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F74155BF-7F7D-8F4C-9F1E-61363D9CC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84596" y="6866241"/>
              <a:ext cx="1462641" cy="1462641"/>
            </a:xfrm>
            <a:prstGeom prst="rect">
              <a:avLst/>
            </a:prstGeom>
          </p:spPr>
        </p:pic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59B624D3-29AF-924C-8A37-10F8905EF510}"/>
                </a:ext>
              </a:extLst>
            </p:cNvPr>
            <p:cNvSpPr/>
            <p:nvPr/>
          </p:nvSpPr>
          <p:spPr>
            <a:xfrm>
              <a:off x="1058171" y="6239816"/>
              <a:ext cx="2715489" cy="2715489"/>
            </a:xfrm>
            <a:prstGeom prst="ellipse">
              <a:avLst/>
            </a:prstGeom>
            <a:noFill/>
            <a:ln w="76200">
              <a:solidFill>
                <a:srgbClr val="76D6FF"/>
              </a:solidFill>
            </a:ln>
          </p:spPr>
          <p:txBody>
            <a:bodyPr wrap="square" rtlCol="0" anchor="ctr">
              <a:spAutoFit/>
            </a:bodyPr>
            <a:lstStyle/>
            <a:p>
              <a:pPr algn="l"/>
              <a:endPara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9C80401B-DB18-914A-8537-E860C042B653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5155818" y="6901059"/>
            <a:ext cx="7388624" cy="0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圆角矩形 5">
            <a:extLst>
              <a:ext uri="{FF2B5EF4-FFF2-40B4-BE49-F238E27FC236}">
                <a16:creationId xmlns:a16="http://schemas.microsoft.com/office/drawing/2014/main" id="{D89A13E7-00FD-9A41-AE3B-FD7D5C6482B3}"/>
              </a:ext>
            </a:extLst>
          </p:cNvPr>
          <p:cNvSpPr/>
          <p:nvPr/>
        </p:nvSpPr>
        <p:spPr>
          <a:xfrm>
            <a:off x="6772588" y="5890590"/>
            <a:ext cx="3728687" cy="202093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solidFill>
              <a:srgbClr val="76D6FF"/>
            </a:solidFill>
          </a:ln>
        </p:spPr>
        <p:txBody>
          <a:bodyPr wrap="none" rtlCol="0" anchor="ctr">
            <a:no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Gateway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4FCDE1DA-6DCE-2048-9BB9-E94C7246CED0}"/>
              </a:ext>
            </a:extLst>
          </p:cNvPr>
          <p:cNvCxnSpPr>
            <a:cxnSpLocks/>
          </p:cNvCxnSpPr>
          <p:nvPr/>
        </p:nvCxnSpPr>
        <p:spPr>
          <a:xfrm flipV="1">
            <a:off x="17111675" y="4613412"/>
            <a:ext cx="0" cy="1108127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96E7E37E-C5C9-F946-A302-3566AD58AF05}"/>
              </a:ext>
            </a:extLst>
          </p:cNvPr>
          <p:cNvCxnSpPr>
            <a:cxnSpLocks/>
          </p:cNvCxnSpPr>
          <p:nvPr/>
        </p:nvCxnSpPr>
        <p:spPr>
          <a:xfrm>
            <a:off x="17762839" y="4613412"/>
            <a:ext cx="0" cy="1108127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09E3AA08-6B29-1A4B-BF7B-BC17E6742CC3}"/>
              </a:ext>
            </a:extLst>
          </p:cNvPr>
          <p:cNvCxnSpPr>
            <a:cxnSpLocks/>
          </p:cNvCxnSpPr>
          <p:nvPr/>
        </p:nvCxnSpPr>
        <p:spPr>
          <a:xfrm>
            <a:off x="17778006" y="7973915"/>
            <a:ext cx="0" cy="1108127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E5707CB2-D941-034A-A51F-8E37713A89E3}"/>
              </a:ext>
            </a:extLst>
          </p:cNvPr>
          <p:cNvCxnSpPr>
            <a:cxnSpLocks/>
          </p:cNvCxnSpPr>
          <p:nvPr/>
        </p:nvCxnSpPr>
        <p:spPr>
          <a:xfrm flipV="1">
            <a:off x="17112987" y="7973915"/>
            <a:ext cx="0" cy="1108127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DB2E1AE3-19C1-2F4E-9DEC-1E4800BBD4AC}"/>
              </a:ext>
            </a:extLst>
          </p:cNvPr>
          <p:cNvCxnSpPr>
            <a:cxnSpLocks/>
          </p:cNvCxnSpPr>
          <p:nvPr/>
        </p:nvCxnSpPr>
        <p:spPr>
          <a:xfrm>
            <a:off x="18443025" y="7668562"/>
            <a:ext cx="1166720" cy="695335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A744D86-46F8-5E4F-86AF-9B636CB5892A}"/>
              </a:ext>
            </a:extLst>
          </p:cNvPr>
          <p:cNvCxnSpPr>
            <a:cxnSpLocks/>
          </p:cNvCxnSpPr>
          <p:nvPr/>
        </p:nvCxnSpPr>
        <p:spPr>
          <a:xfrm flipH="1" flipV="1">
            <a:off x="18682215" y="7248726"/>
            <a:ext cx="1042512" cy="662800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2277EF99-2C43-674E-B17D-44C487E8D164}"/>
              </a:ext>
            </a:extLst>
          </p:cNvPr>
          <p:cNvCxnSpPr>
            <a:cxnSpLocks/>
          </p:cNvCxnSpPr>
          <p:nvPr/>
        </p:nvCxnSpPr>
        <p:spPr>
          <a:xfrm flipV="1">
            <a:off x="18484600" y="5504264"/>
            <a:ext cx="1184709" cy="598297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B0D73DBC-5644-B44B-9627-826D92732F40}"/>
              </a:ext>
            </a:extLst>
          </p:cNvPr>
          <p:cNvCxnSpPr>
            <a:cxnSpLocks/>
          </p:cNvCxnSpPr>
          <p:nvPr/>
        </p:nvCxnSpPr>
        <p:spPr>
          <a:xfrm flipH="1">
            <a:off x="18682215" y="6032714"/>
            <a:ext cx="1176309" cy="505950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5D41F16D-E1FB-2042-B1E8-D93C9B25408D}"/>
              </a:ext>
            </a:extLst>
          </p:cNvPr>
          <p:cNvCxnSpPr>
            <a:cxnSpLocks/>
          </p:cNvCxnSpPr>
          <p:nvPr/>
        </p:nvCxnSpPr>
        <p:spPr>
          <a:xfrm flipH="1">
            <a:off x="14154565" y="3732858"/>
            <a:ext cx="1880868" cy="1783412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D6829116-32FA-1148-A32D-8F19C2403A05}"/>
              </a:ext>
            </a:extLst>
          </p:cNvPr>
          <p:cNvCxnSpPr>
            <a:cxnSpLocks/>
          </p:cNvCxnSpPr>
          <p:nvPr/>
        </p:nvCxnSpPr>
        <p:spPr>
          <a:xfrm flipV="1">
            <a:off x="14679118" y="4048459"/>
            <a:ext cx="1658116" cy="1491095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F9538764-3B99-DF45-8E60-2D01AF91FD8D}"/>
              </a:ext>
            </a:extLst>
          </p:cNvPr>
          <p:cNvCxnSpPr>
            <a:cxnSpLocks/>
          </p:cNvCxnSpPr>
          <p:nvPr/>
        </p:nvCxnSpPr>
        <p:spPr>
          <a:xfrm flipH="1">
            <a:off x="15253238" y="6583253"/>
            <a:ext cx="927671" cy="16201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D813692A-B0C4-6047-9B45-3911438C00E4}"/>
              </a:ext>
            </a:extLst>
          </p:cNvPr>
          <p:cNvCxnSpPr>
            <a:cxnSpLocks/>
          </p:cNvCxnSpPr>
          <p:nvPr/>
        </p:nvCxnSpPr>
        <p:spPr>
          <a:xfrm>
            <a:off x="15320958" y="7186353"/>
            <a:ext cx="890586" cy="1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28ECB8B3-4B8E-8F43-B9A7-122C3CA4E24A}"/>
              </a:ext>
            </a:extLst>
          </p:cNvPr>
          <p:cNvCxnSpPr>
            <a:cxnSpLocks/>
          </p:cNvCxnSpPr>
          <p:nvPr/>
        </p:nvCxnSpPr>
        <p:spPr>
          <a:xfrm>
            <a:off x="18570757" y="3889365"/>
            <a:ext cx="1266501" cy="545593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557C87A8-53C6-9240-AE9D-614BE6D9AB0C}"/>
              </a:ext>
            </a:extLst>
          </p:cNvPr>
          <p:cNvCxnSpPr>
            <a:cxnSpLocks/>
          </p:cNvCxnSpPr>
          <p:nvPr/>
        </p:nvCxnSpPr>
        <p:spPr>
          <a:xfrm flipH="1" flipV="1">
            <a:off x="18396605" y="4253032"/>
            <a:ext cx="1272704" cy="566198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B24FC53C-2661-5947-A975-01E754B9E0C6}"/>
              </a:ext>
            </a:extLst>
          </p:cNvPr>
          <p:cNvCxnSpPr>
            <a:cxnSpLocks/>
          </p:cNvCxnSpPr>
          <p:nvPr/>
        </p:nvCxnSpPr>
        <p:spPr>
          <a:xfrm>
            <a:off x="21112774" y="6388924"/>
            <a:ext cx="0" cy="1191202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4AEA8D29-BB1D-F643-B8AF-A81BDCCF4869}"/>
              </a:ext>
            </a:extLst>
          </p:cNvPr>
          <p:cNvCxnSpPr>
            <a:cxnSpLocks/>
          </p:cNvCxnSpPr>
          <p:nvPr/>
        </p:nvCxnSpPr>
        <p:spPr>
          <a:xfrm flipV="1">
            <a:off x="20617368" y="6370817"/>
            <a:ext cx="0" cy="1191202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67ACAE50-6425-7640-AB85-A57286AC60A7}"/>
              </a:ext>
            </a:extLst>
          </p:cNvPr>
          <p:cNvCxnSpPr>
            <a:cxnSpLocks/>
          </p:cNvCxnSpPr>
          <p:nvPr/>
        </p:nvCxnSpPr>
        <p:spPr>
          <a:xfrm flipV="1">
            <a:off x="18570757" y="9123633"/>
            <a:ext cx="898490" cy="434362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DBC8A4D9-35E9-F343-AE41-52C86BD16D43}"/>
              </a:ext>
            </a:extLst>
          </p:cNvPr>
          <p:cNvCxnSpPr>
            <a:cxnSpLocks/>
          </p:cNvCxnSpPr>
          <p:nvPr/>
        </p:nvCxnSpPr>
        <p:spPr>
          <a:xfrm flipH="1">
            <a:off x="18711730" y="9507304"/>
            <a:ext cx="927530" cy="470237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041BE65B-35B2-334A-9A12-CCAC550895B4}"/>
              </a:ext>
            </a:extLst>
          </p:cNvPr>
          <p:cNvCxnSpPr>
            <a:cxnSpLocks/>
          </p:cNvCxnSpPr>
          <p:nvPr/>
        </p:nvCxnSpPr>
        <p:spPr>
          <a:xfrm>
            <a:off x="14630555" y="8070237"/>
            <a:ext cx="1700364" cy="1469672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D8E40F9B-0BCE-D746-818B-CDE2A45473B1}"/>
              </a:ext>
            </a:extLst>
          </p:cNvPr>
          <p:cNvCxnSpPr>
            <a:cxnSpLocks/>
          </p:cNvCxnSpPr>
          <p:nvPr/>
        </p:nvCxnSpPr>
        <p:spPr>
          <a:xfrm flipH="1" flipV="1">
            <a:off x="14029942" y="8046574"/>
            <a:ext cx="2150321" cy="1930967"/>
          </a:xfrm>
          <a:prstGeom prst="straightConnector1">
            <a:avLst/>
          </a:prstGeom>
          <a:noFill/>
          <a:ln w="76200" cap="flat">
            <a:solidFill>
              <a:srgbClr val="76D6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5" name="矩形 104">
            <a:extLst>
              <a:ext uri="{FF2B5EF4-FFF2-40B4-BE49-F238E27FC236}">
                <a16:creationId xmlns:a16="http://schemas.microsoft.com/office/drawing/2014/main" id="{FF7783EF-58C3-6F4A-8192-263B50686824}"/>
              </a:ext>
            </a:extLst>
          </p:cNvPr>
          <p:cNvSpPr/>
          <p:nvPr/>
        </p:nvSpPr>
        <p:spPr>
          <a:xfrm>
            <a:off x="2682839" y="10297923"/>
            <a:ext cx="115122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功能模块独立，减少模块间依赖和耦合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FC81CAC9-F3A5-4E45-B6FA-605698B9C4B1}"/>
              </a:ext>
            </a:extLst>
          </p:cNvPr>
          <p:cNvSpPr/>
          <p:nvPr/>
        </p:nvSpPr>
        <p:spPr>
          <a:xfrm>
            <a:off x="2682839" y="11532300"/>
            <a:ext cx="1103205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模块单独部署，服务隔离</a:t>
            </a:r>
          </a:p>
        </p:txBody>
      </p:sp>
    </p:spTree>
    <p:extLst>
      <p:ext uri="{BB962C8B-B14F-4D97-AF65-F5344CB8AC3E}">
        <p14:creationId xmlns:p14="http://schemas.microsoft.com/office/powerpoint/2010/main" val="3481606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Nodejs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微服务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A44756E-C801-6F45-A774-1EB2CDAC7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1200" y="4141560"/>
            <a:ext cx="11821954" cy="698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58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Nodejs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微服务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409A6B-F198-A94A-A49F-08539862B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844" y="4417120"/>
            <a:ext cx="8431775" cy="82922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4DA825-CBD6-0B48-A584-5CD64D015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3850" y="5166891"/>
            <a:ext cx="11232237" cy="6316271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59F559AA-4D92-814D-B914-224B487A3DD2}"/>
              </a:ext>
            </a:extLst>
          </p:cNvPr>
          <p:cNvSpPr/>
          <p:nvPr/>
        </p:nvSpPr>
        <p:spPr>
          <a:xfrm>
            <a:off x="2285844" y="2431301"/>
            <a:ext cx="6092612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服务注册与发现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0920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Nodejs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微服务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FBCE6A-42D9-5640-B86F-86B7CAFD7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865" y="4104758"/>
            <a:ext cx="9982200" cy="84836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22885E7-26A3-4D49-B15D-43DAC606236B}"/>
              </a:ext>
            </a:extLst>
          </p:cNvPr>
          <p:cNvSpPr/>
          <p:nvPr/>
        </p:nvSpPr>
        <p:spPr>
          <a:xfrm>
            <a:off x="12744892" y="4986439"/>
            <a:ext cx="10318135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服务提供方把服务注册到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zookeeper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中心去如图中的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Member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服务，但是每个应用可能拆分成多个服务对应不同的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地址，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zookeeper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注册中心可以动态感知到服务节点的变化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b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服务消费方（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Order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服务）需要调用提供方（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Member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服务）提供的服务时，从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zookeeper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中获取提供方的调用地址列表，然后进行调用。这个过程称为服务的订阅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B6E411F3-EABF-5542-A5B8-71AAA7F6F00D}"/>
              </a:ext>
            </a:extLst>
          </p:cNvPr>
          <p:cNvSpPr/>
          <p:nvPr/>
        </p:nvSpPr>
        <p:spPr>
          <a:xfrm>
            <a:off x="1910014" y="2424405"/>
            <a:ext cx="7623700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ZooKeeper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注册与发现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3318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Nodejs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微服务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F9696A7-DFF9-184B-8E11-AA9A0FBBD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0014" y="3062915"/>
            <a:ext cx="10210800" cy="9461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C8BD24-732A-E143-8193-798790A3E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13020" y="3062915"/>
            <a:ext cx="10045700" cy="946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98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Nodejs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微服务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72134221-0653-1647-8016-21D5CC0C010A}"/>
              </a:ext>
            </a:extLst>
          </p:cNvPr>
          <p:cNvSpPr/>
          <p:nvPr/>
        </p:nvSpPr>
        <p:spPr>
          <a:xfrm>
            <a:off x="2482218" y="3383636"/>
            <a:ext cx="447276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服务间通信</a:t>
            </a: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5B9154CD-3369-F440-AF86-9B2265546FD0}"/>
              </a:ext>
            </a:extLst>
          </p:cNvPr>
          <p:cNvSpPr/>
          <p:nvPr/>
        </p:nvSpPr>
        <p:spPr>
          <a:xfrm>
            <a:off x="2482220" y="4890771"/>
            <a:ext cx="386316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FB89DFC2-830F-C846-91F4-8B6B99C6CD46}"/>
              </a:ext>
            </a:extLst>
          </p:cNvPr>
          <p:cNvSpPr/>
          <p:nvPr/>
        </p:nvSpPr>
        <p:spPr>
          <a:xfrm>
            <a:off x="11637819" y="8676189"/>
            <a:ext cx="3863163" cy="130983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kafka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323E8F62-470C-6E45-B005-D82A199147B4}"/>
              </a:ext>
            </a:extLst>
          </p:cNvPr>
          <p:cNvSpPr/>
          <p:nvPr/>
        </p:nvSpPr>
        <p:spPr>
          <a:xfrm>
            <a:off x="2482218" y="6768729"/>
            <a:ext cx="386316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9477E5D3-19EE-1C41-830A-4BEA457F9F7C}"/>
              </a:ext>
            </a:extLst>
          </p:cNvPr>
          <p:cNvSpPr/>
          <p:nvPr/>
        </p:nvSpPr>
        <p:spPr>
          <a:xfrm>
            <a:off x="7386744" y="8676190"/>
            <a:ext cx="3863163" cy="130983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redis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4C763D01-03FC-0748-810A-7AE0BAA80A29}"/>
              </a:ext>
            </a:extLst>
          </p:cNvPr>
          <p:cNvSpPr/>
          <p:nvPr/>
        </p:nvSpPr>
        <p:spPr>
          <a:xfrm>
            <a:off x="2482218" y="8676190"/>
            <a:ext cx="386316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消息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6B858494-49FF-F847-A87A-FD00C89BE26B}"/>
              </a:ext>
            </a:extLst>
          </p:cNvPr>
          <p:cNvSpPr/>
          <p:nvPr/>
        </p:nvSpPr>
        <p:spPr>
          <a:xfrm>
            <a:off x="2482218" y="10583651"/>
            <a:ext cx="386316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RPC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80DE6653-4423-5742-97ED-3B9D95A116E7}"/>
              </a:ext>
            </a:extLst>
          </p:cNvPr>
          <p:cNvSpPr/>
          <p:nvPr/>
        </p:nvSpPr>
        <p:spPr>
          <a:xfrm>
            <a:off x="7461935" y="10583650"/>
            <a:ext cx="3863163" cy="130983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grpc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8416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6FADBF0C-DFE1-2347-881A-86D8027B0ED5}"/>
              </a:ext>
            </a:extLst>
          </p:cNvPr>
          <p:cNvSpPr txBox="1"/>
          <p:nvPr/>
        </p:nvSpPr>
        <p:spPr>
          <a:xfrm>
            <a:off x="1774123" y="1198073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十、运维与监控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F33E0AA3-F5CD-814E-94B2-11CA642612F6}"/>
              </a:ext>
            </a:extLst>
          </p:cNvPr>
          <p:cNvSpPr/>
          <p:nvPr/>
        </p:nvSpPr>
        <p:spPr>
          <a:xfrm>
            <a:off x="13847226" y="8428713"/>
            <a:ext cx="4047443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消息 </a:t>
            </a:r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kafka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92303742-41B3-C945-B38C-2195F71CBBD2}"/>
              </a:ext>
            </a:extLst>
          </p:cNvPr>
          <p:cNvSpPr/>
          <p:nvPr/>
        </p:nvSpPr>
        <p:spPr>
          <a:xfrm>
            <a:off x="13869935" y="9763224"/>
            <a:ext cx="8310525" cy="802692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平台搭建与应用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F13848-841B-034F-96F4-8952560AC5C3}"/>
              </a:ext>
            </a:extLst>
          </p:cNvPr>
          <p:cNvSpPr txBox="1"/>
          <p:nvPr/>
        </p:nvSpPr>
        <p:spPr>
          <a:xfrm>
            <a:off x="20617046" y="3956847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72784104-3554-504F-8214-94302726D2E6}"/>
              </a:ext>
            </a:extLst>
          </p:cNvPr>
          <p:cNvSpPr/>
          <p:nvPr/>
        </p:nvSpPr>
        <p:spPr>
          <a:xfrm>
            <a:off x="13822952" y="7339341"/>
            <a:ext cx="4047443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队列 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bull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9E5BF293-19A2-414A-B38F-F64BE6A99257}"/>
              </a:ext>
            </a:extLst>
          </p:cNvPr>
          <p:cNvSpPr/>
          <p:nvPr/>
        </p:nvSpPr>
        <p:spPr>
          <a:xfrm>
            <a:off x="13934335" y="12005286"/>
            <a:ext cx="8270188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运维与监控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3DB9CED-C40B-6040-B469-81F9FE954132}"/>
              </a:ext>
            </a:extLst>
          </p:cNvPr>
          <p:cNvSpPr txBox="1"/>
          <p:nvPr/>
        </p:nvSpPr>
        <p:spPr>
          <a:xfrm>
            <a:off x="1774333" y="2758189"/>
            <a:ext cx="881723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六、</a:t>
            </a:r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协议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1BD7779C-88CF-314D-B8DD-3F40796DA77D}"/>
              </a:ext>
            </a:extLst>
          </p:cNvPr>
          <p:cNvSpPr/>
          <p:nvPr/>
        </p:nvSpPr>
        <p:spPr>
          <a:xfrm>
            <a:off x="18277399" y="7339341"/>
            <a:ext cx="3903062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缓存 </a:t>
            </a:r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redis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20F2523-D621-4C47-B026-CBDA6EB6B2D8}"/>
              </a:ext>
            </a:extLst>
          </p:cNvPr>
          <p:cNvSpPr txBox="1"/>
          <p:nvPr/>
        </p:nvSpPr>
        <p:spPr>
          <a:xfrm>
            <a:off x="1671624" y="7476003"/>
            <a:ext cx="881723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八、通用中间件应用</a:t>
            </a:r>
            <a:endParaRPr kumimoji="1" lang="zh-CN" altLang="en-US" sz="6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FE60DC2-B01B-C341-B24B-D59F24DEB236}"/>
              </a:ext>
            </a:extLst>
          </p:cNvPr>
          <p:cNvSpPr txBox="1"/>
          <p:nvPr/>
        </p:nvSpPr>
        <p:spPr>
          <a:xfrm>
            <a:off x="1750060" y="9680384"/>
            <a:ext cx="881723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九、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endParaRPr kumimoji="1" lang="zh-CN" altLang="en-US" sz="6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601AD395-0CC2-244C-A71F-444CDDB78A33}"/>
              </a:ext>
            </a:extLst>
          </p:cNvPr>
          <p:cNvSpPr/>
          <p:nvPr/>
        </p:nvSpPr>
        <p:spPr>
          <a:xfrm>
            <a:off x="13727119" y="2507448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4BC649F2-64F9-DC4E-A947-AEC7A81D60CC}"/>
              </a:ext>
            </a:extLst>
          </p:cNvPr>
          <p:cNvSpPr/>
          <p:nvPr/>
        </p:nvSpPr>
        <p:spPr>
          <a:xfrm>
            <a:off x="18157292" y="2482900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http/2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3A4CE162-EB4D-A240-A657-E6F696AC72BB}"/>
              </a:ext>
            </a:extLst>
          </p:cNvPr>
          <p:cNvSpPr/>
          <p:nvPr/>
        </p:nvSpPr>
        <p:spPr>
          <a:xfrm>
            <a:off x="13727119" y="3577050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http/3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DA93B2D4-3B94-A747-9B80-E45570B65740}"/>
              </a:ext>
            </a:extLst>
          </p:cNvPr>
          <p:cNvSpPr/>
          <p:nvPr/>
        </p:nvSpPr>
        <p:spPr>
          <a:xfrm>
            <a:off x="13910273" y="10835037"/>
            <a:ext cx="8270187" cy="802076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平台搭建与应用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6DAABA8-21AC-C749-AD5F-82E99B5BB2E5}"/>
              </a:ext>
            </a:extLst>
          </p:cNvPr>
          <p:cNvSpPr txBox="1"/>
          <p:nvPr/>
        </p:nvSpPr>
        <p:spPr>
          <a:xfrm>
            <a:off x="1774333" y="1403764"/>
            <a:ext cx="9844030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五、同构和 </a:t>
            </a:r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SSR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服务端渲染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0033FA87-371C-654E-900B-48FC6C671CB8}"/>
              </a:ext>
            </a:extLst>
          </p:cNvPr>
          <p:cNvSpPr/>
          <p:nvPr/>
        </p:nvSpPr>
        <p:spPr>
          <a:xfrm>
            <a:off x="13702845" y="1361365"/>
            <a:ext cx="8477615" cy="91440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SSR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服务端渲染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F909391E-5F17-AC48-ABAF-71C0CB8D3D02}"/>
              </a:ext>
            </a:extLst>
          </p:cNvPr>
          <p:cNvSpPr/>
          <p:nvPr/>
        </p:nvSpPr>
        <p:spPr>
          <a:xfrm>
            <a:off x="13783519" y="4855112"/>
            <a:ext cx="8396942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Socket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和 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SSE 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WebSocket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E29A266-9FAC-DF4E-8FDC-4580DF369F9E}"/>
              </a:ext>
            </a:extLst>
          </p:cNvPr>
          <p:cNvSpPr txBox="1"/>
          <p:nvPr/>
        </p:nvSpPr>
        <p:spPr>
          <a:xfrm>
            <a:off x="1774333" y="4909944"/>
            <a:ext cx="881723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六、网络通信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985573C5-FC9E-4D44-957B-67E9CDE27F76}"/>
              </a:ext>
            </a:extLst>
          </p:cNvPr>
          <p:cNvSpPr/>
          <p:nvPr/>
        </p:nvSpPr>
        <p:spPr>
          <a:xfrm>
            <a:off x="13783519" y="5972839"/>
            <a:ext cx="3966769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视频会议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6014F19-F660-5644-8905-D1C1E47261BD}"/>
              </a:ext>
            </a:extLst>
          </p:cNvPr>
          <p:cNvSpPr/>
          <p:nvPr/>
        </p:nvSpPr>
        <p:spPr>
          <a:xfrm>
            <a:off x="18185491" y="5948776"/>
            <a:ext cx="3966769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terminal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B513A353-BF7A-3541-A3DA-09EC13E24EBA}"/>
              </a:ext>
            </a:extLst>
          </p:cNvPr>
          <p:cNvSpPr/>
          <p:nvPr/>
        </p:nvSpPr>
        <p:spPr>
          <a:xfrm>
            <a:off x="18277399" y="8466024"/>
            <a:ext cx="3903061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定时任务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0C25116-4891-1D40-B671-A65BAE2A8BBB}"/>
              </a:ext>
            </a:extLst>
          </p:cNvPr>
          <p:cNvSpPr txBox="1"/>
          <p:nvPr/>
        </p:nvSpPr>
        <p:spPr>
          <a:xfrm>
            <a:off x="1870364" y="8749145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3168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Nodejs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微服务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44" name="圆角矩形 43">
            <a:extLst>
              <a:ext uri="{FF2B5EF4-FFF2-40B4-BE49-F238E27FC236}">
                <a16:creationId xmlns:a16="http://schemas.microsoft.com/office/drawing/2014/main" id="{FB89DFC2-830F-C846-91F4-8B6B99C6CD46}"/>
              </a:ext>
            </a:extLst>
          </p:cNvPr>
          <p:cNvSpPr/>
          <p:nvPr/>
        </p:nvSpPr>
        <p:spPr>
          <a:xfrm>
            <a:off x="1437463" y="3312500"/>
            <a:ext cx="386316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GRPC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BA25B5-3599-AA47-8364-7E266E86F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463" y="6911998"/>
            <a:ext cx="7899400" cy="53848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141DC2A-02C9-9748-A37C-D826424685FE}"/>
              </a:ext>
            </a:extLst>
          </p:cNvPr>
          <p:cNvSpPr/>
          <p:nvPr/>
        </p:nvSpPr>
        <p:spPr>
          <a:xfrm>
            <a:off x="14138737" y="8370269"/>
            <a:ext cx="763221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https://www.jianshu.com/p/f6ff6381a81a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62CE2BF8-08AC-FF42-8075-0EAE3F0F0F82}"/>
              </a:ext>
            </a:extLst>
          </p:cNvPr>
          <p:cNvSpPr/>
          <p:nvPr/>
        </p:nvSpPr>
        <p:spPr>
          <a:xfrm>
            <a:off x="14138737" y="7166344"/>
            <a:ext cx="3863163" cy="1001493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ProtoBuf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599838-5BAE-504C-831B-652CCD2305E3}"/>
              </a:ext>
            </a:extLst>
          </p:cNvPr>
          <p:cNvSpPr/>
          <p:nvPr/>
        </p:nvSpPr>
        <p:spPr>
          <a:xfrm>
            <a:off x="14138737" y="9126699"/>
            <a:ext cx="489184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足够简单 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序列化后体积很小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解析速度快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多语言支持 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更好的兼容性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3760E7C-7598-6B4D-A677-2FDC59F6093F}"/>
              </a:ext>
            </a:extLst>
          </p:cNvPr>
          <p:cNvSpPr/>
          <p:nvPr/>
        </p:nvSpPr>
        <p:spPr>
          <a:xfrm>
            <a:off x="7676707" y="3295939"/>
            <a:ext cx="14967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通信协议基于标准的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HTTP/2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设计，支持双向流、消息头压缩、单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的多路复用、服务端推送等特性，这些特性使得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gRPC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在移动端设备上更加省电和节省网络流量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30FB37D-6947-204E-A332-A87E33AD7EB7}"/>
              </a:ext>
            </a:extLst>
          </p:cNvPr>
          <p:cNvSpPr/>
          <p:nvPr/>
        </p:nvSpPr>
        <p:spPr>
          <a:xfrm>
            <a:off x="699669" y="5211691"/>
            <a:ext cx="549409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5000" b="0" dirty="0">
                <a:solidFill>
                  <a:schemeClr val="bg1"/>
                </a:solidFill>
                <a:latin typeface="-apple-system"/>
              </a:rPr>
              <a:t>HTTP/2 + PB</a:t>
            </a:r>
            <a:endParaRPr lang="zh-CN" altLang="en-US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277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Nodejs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网关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58BFDB-A650-5145-9C20-2FC56AD72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1560" y="3641239"/>
            <a:ext cx="11493192" cy="53370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CE9BF7-5881-2645-9555-B0E8DB751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8270" y="3641240"/>
            <a:ext cx="9557311" cy="533701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D40ED03-3C66-2C47-9A90-16D8A0A0C7C3}"/>
              </a:ext>
            </a:extLst>
          </p:cNvPr>
          <p:cNvSpPr/>
          <p:nvPr/>
        </p:nvSpPr>
        <p:spPr>
          <a:xfrm>
            <a:off x="2248208" y="10107885"/>
            <a:ext cx="2027154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网关是微服务架构中的一种服务，它为客户端提供共享层和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以便与内部服务进行通信。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网关可以进行路由请求、转换协议、聚合数据以及实现共享逻辑，如认证和速率限制器。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网关是微服务世界的入口点</a:t>
            </a:r>
          </a:p>
        </p:txBody>
      </p:sp>
    </p:spTree>
    <p:extLst>
      <p:ext uri="{BB962C8B-B14F-4D97-AF65-F5344CB8AC3E}">
        <p14:creationId xmlns:p14="http://schemas.microsoft.com/office/powerpoint/2010/main" val="3544747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Nodejs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网关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621FBEB0-5A97-054E-B716-88EA06F1133C}"/>
              </a:ext>
            </a:extLst>
          </p:cNvPr>
          <p:cNvSpPr/>
          <p:nvPr/>
        </p:nvSpPr>
        <p:spPr>
          <a:xfrm>
            <a:off x="1418964" y="2787739"/>
            <a:ext cx="6236477" cy="914400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认证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728C925B-4FD6-B646-9F09-A7EBCE4F48FE}"/>
              </a:ext>
            </a:extLst>
          </p:cNvPr>
          <p:cNvSpPr/>
          <p:nvPr/>
        </p:nvSpPr>
        <p:spPr>
          <a:xfrm>
            <a:off x="1418963" y="7434014"/>
            <a:ext cx="6236478" cy="909680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序列化格式转换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D347B1BB-0549-914A-9284-68B7774CBBDC}"/>
              </a:ext>
            </a:extLst>
          </p:cNvPr>
          <p:cNvSpPr/>
          <p:nvPr/>
        </p:nvSpPr>
        <p:spPr>
          <a:xfrm>
            <a:off x="11511559" y="7434015"/>
            <a:ext cx="6236478" cy="909680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协议转换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EE24A2-6094-3D49-9919-6412B535E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964" y="3916548"/>
            <a:ext cx="7556500" cy="276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466A24-AA67-1846-84B3-8AF03A0C9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1559" y="3916548"/>
            <a:ext cx="8564011" cy="2768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EFFCF2-C46A-BC4F-AFEF-CD0300EA0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9914" y="8667223"/>
            <a:ext cx="7518400" cy="27559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59353F3-4684-0043-80CA-05B2C21B4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35038" y="8667223"/>
            <a:ext cx="8540532" cy="2995456"/>
          </a:xfrm>
          <a:prstGeom prst="rect">
            <a:avLst/>
          </a:prstGeom>
        </p:spPr>
      </p:pic>
      <p:sp>
        <p:nvSpPr>
          <p:cNvPr id="16" name="圆角矩形 15">
            <a:extLst>
              <a:ext uri="{FF2B5EF4-FFF2-40B4-BE49-F238E27FC236}">
                <a16:creationId xmlns:a16="http://schemas.microsoft.com/office/drawing/2014/main" id="{DD066BC2-6D4C-9745-803D-1F911DB06533}"/>
              </a:ext>
            </a:extLst>
          </p:cNvPr>
          <p:cNvSpPr/>
          <p:nvPr/>
        </p:nvSpPr>
        <p:spPr>
          <a:xfrm>
            <a:off x="11511559" y="2779350"/>
            <a:ext cx="6236477" cy="909679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数据汇总</a:t>
            </a:r>
          </a:p>
        </p:txBody>
      </p:sp>
    </p:spTree>
    <p:extLst>
      <p:ext uri="{BB962C8B-B14F-4D97-AF65-F5344CB8AC3E}">
        <p14:creationId xmlns:p14="http://schemas.microsoft.com/office/powerpoint/2010/main" val="2146245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722679" y="3435262"/>
            <a:ext cx="8938642" cy="1950127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10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网络应用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43" name="圆角矩形 42">
            <a:extLst>
              <a:ext uri="{FF2B5EF4-FFF2-40B4-BE49-F238E27FC236}">
                <a16:creationId xmlns:a16="http://schemas.microsoft.com/office/drawing/2014/main" id="{5B9154CD-3369-F440-AF86-9B2265546FD0}"/>
              </a:ext>
            </a:extLst>
          </p:cNvPr>
          <p:cNvSpPr/>
          <p:nvPr/>
        </p:nvSpPr>
        <p:spPr>
          <a:xfrm>
            <a:off x="6097290" y="6347638"/>
            <a:ext cx="5510681" cy="232853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altLang="zh-CN" sz="8000" b="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socket</a:t>
            </a:r>
            <a:endParaRPr kumimoji="1" lang="zh-CN" altLang="en-US" sz="8000" b="0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323E8F62-470C-6E45-B005-D82A199147B4}"/>
              </a:ext>
            </a:extLst>
          </p:cNvPr>
          <p:cNvSpPr/>
          <p:nvPr/>
        </p:nvSpPr>
        <p:spPr>
          <a:xfrm>
            <a:off x="12522371" y="6347638"/>
            <a:ext cx="5510681" cy="232853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altLang="zh-CN" sz="8000" b="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SSE</a:t>
            </a:r>
            <a:endParaRPr kumimoji="1" lang="zh-CN" altLang="en-US" sz="8000" b="0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6132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网络应用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43" name="圆角矩形 42">
            <a:extLst>
              <a:ext uri="{FF2B5EF4-FFF2-40B4-BE49-F238E27FC236}">
                <a16:creationId xmlns:a16="http://schemas.microsoft.com/office/drawing/2014/main" id="{5B9154CD-3369-F440-AF86-9B2265546FD0}"/>
              </a:ext>
            </a:extLst>
          </p:cNvPr>
          <p:cNvSpPr/>
          <p:nvPr/>
        </p:nvSpPr>
        <p:spPr>
          <a:xfrm>
            <a:off x="1337125" y="2812312"/>
            <a:ext cx="6977535" cy="151153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 anchor="ctr">
            <a:noAutofit/>
          </a:bodyPr>
          <a:lstStyle/>
          <a:p>
            <a:r>
              <a:rPr lang="en-US" altLang="zh-CN" sz="8000" b="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WebSocket</a:t>
            </a:r>
            <a:endParaRPr kumimoji="1" lang="zh-CN" altLang="en-US" sz="8000" b="0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541C365-0E0E-2B46-AD26-CE8BA34CD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25" y="5238950"/>
            <a:ext cx="8695529" cy="397509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87AD392-136A-6F4A-B3FB-1BB7A02E27B7}"/>
              </a:ext>
            </a:extLst>
          </p:cNvPr>
          <p:cNvSpPr/>
          <p:nvPr/>
        </p:nvSpPr>
        <p:spPr>
          <a:xfrm>
            <a:off x="1337125" y="9934192"/>
            <a:ext cx="216762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Websocket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是应用层第七层上的一个应用层协议，它必须依赖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协议进行一次握手 ，握手成功后，数据就直接从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通道传输，与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无关了。即：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websocket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分为握手和数据传输阶段，即进行了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握手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双工的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CC4FDD-3D54-7140-8FB9-E9867DECF9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4638" y="5238949"/>
            <a:ext cx="69088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62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lang="en-US" altLang="zh-CN" sz="6000" b="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WebSocket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ED28499-311D-594E-A74E-DE162D8D4648}"/>
              </a:ext>
            </a:extLst>
          </p:cNvPr>
          <p:cNvSpPr/>
          <p:nvPr/>
        </p:nvSpPr>
        <p:spPr>
          <a:xfrm>
            <a:off x="1072411" y="2729204"/>
            <a:ext cx="344398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握手阶段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7578400-6877-0B4F-BE5E-B74EAC214209}"/>
              </a:ext>
            </a:extLst>
          </p:cNvPr>
          <p:cNvSpPr/>
          <p:nvPr/>
        </p:nvSpPr>
        <p:spPr>
          <a:xfrm>
            <a:off x="12687703" y="2683847"/>
            <a:ext cx="344398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传输阶段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90CC87-5646-3C43-9A3F-940C477A1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411" y="3812572"/>
            <a:ext cx="4546600" cy="1739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0FBCF41-2F24-8D45-9E85-859DE1B3C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411" y="5791200"/>
            <a:ext cx="5245100" cy="10668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0B6695D-0A21-1A4D-A9B2-C32342732B23}"/>
              </a:ext>
            </a:extLst>
          </p:cNvPr>
          <p:cNvSpPr/>
          <p:nvPr/>
        </p:nvSpPr>
        <p:spPr>
          <a:xfrm>
            <a:off x="12857824" y="3836178"/>
            <a:ext cx="868325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Websocket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的数据传输是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frame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形式传输的，比如会将一条消息分为几个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frame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按照先后顺序传输出去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7AEAE1A-B3E7-D346-B454-27DCB427322E}"/>
              </a:ext>
            </a:extLst>
          </p:cNvPr>
          <p:cNvSpPr/>
          <p:nvPr/>
        </p:nvSpPr>
        <p:spPr>
          <a:xfrm>
            <a:off x="13261861" y="6127565"/>
            <a:ext cx="6340197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大数据的传输可以分片传输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A572A00-85DD-E24F-B305-A149DEC02764}"/>
              </a:ext>
            </a:extLst>
          </p:cNvPr>
          <p:cNvSpPr/>
          <p:nvPr/>
        </p:nvSpPr>
        <p:spPr>
          <a:xfrm>
            <a:off x="13261861" y="6925168"/>
            <a:ext cx="69177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chunk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一样，可以边生成数据边传递消息，即提高传输效率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0BCCC9D-A7F1-DF43-B905-7DC06CE73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581" y="7495401"/>
            <a:ext cx="6045200" cy="48895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3610FC4-CF11-D34C-9108-90BEE87A3A5F}"/>
              </a:ext>
            </a:extLst>
          </p:cNvPr>
          <p:cNvSpPr/>
          <p:nvPr/>
        </p:nvSpPr>
        <p:spPr>
          <a:xfrm>
            <a:off x="1679460" y="12598082"/>
            <a:ext cx="80265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https://www.jianshu.com/p/3444ea70b6cb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84AC2A3-9929-5542-93A1-14B3953B2EC5}"/>
              </a:ext>
            </a:extLst>
          </p:cNvPr>
          <p:cNvSpPr/>
          <p:nvPr/>
        </p:nvSpPr>
        <p:spPr>
          <a:xfrm>
            <a:off x="1679460" y="11015555"/>
            <a:ext cx="16662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数据帧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32FFCE-7BE2-4846-8341-E01D92C8733B}"/>
              </a:ext>
            </a:extLst>
          </p:cNvPr>
          <p:cNvSpPr/>
          <p:nvPr/>
        </p:nvSpPr>
        <p:spPr>
          <a:xfrm>
            <a:off x="12716058" y="8539313"/>
            <a:ext cx="868325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frame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帧）是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websocket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发送数据的基本单位</a:t>
            </a:r>
          </a:p>
        </p:txBody>
      </p:sp>
    </p:spTree>
    <p:extLst>
      <p:ext uri="{BB962C8B-B14F-4D97-AF65-F5344CB8AC3E}">
        <p14:creationId xmlns:p14="http://schemas.microsoft.com/office/powerpoint/2010/main" val="4216726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socket.io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82DD4D1-2D7F-5242-994D-2CA3F1E6A503}"/>
              </a:ext>
            </a:extLst>
          </p:cNvPr>
          <p:cNvSpPr/>
          <p:nvPr/>
        </p:nvSpPr>
        <p:spPr>
          <a:xfrm>
            <a:off x="1558818" y="2600171"/>
            <a:ext cx="135677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封装了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WebSocket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和轮询等方法，可以做到很好的兼容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453ECB44-0DD8-4540-9497-F5CC2BA29967}"/>
              </a:ext>
            </a:extLst>
          </p:cNvPr>
          <p:cNvSpPr/>
          <p:nvPr/>
        </p:nvSpPr>
        <p:spPr>
          <a:xfrm>
            <a:off x="1558820" y="4971541"/>
            <a:ext cx="6752026" cy="103135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solidFill>
              <a:srgbClr val="76D6FF"/>
            </a:solidFill>
          </a:ln>
        </p:spPr>
        <p:txBody>
          <a:bodyPr wrap="none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Adobe Flash Socket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25315AA7-9D9A-A648-9F3E-A1B3486F76EC}"/>
              </a:ext>
            </a:extLst>
          </p:cNvPr>
          <p:cNvSpPr/>
          <p:nvPr/>
        </p:nvSpPr>
        <p:spPr>
          <a:xfrm>
            <a:off x="1558820" y="6445999"/>
            <a:ext cx="6752026" cy="103135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solidFill>
              <a:srgbClr val="76D6FF"/>
            </a:solidFill>
          </a:ln>
        </p:spPr>
        <p:txBody>
          <a:bodyPr wrap="none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AJAX Long Polling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A591A2E8-0944-5D49-8CCA-83B191C12BC1}"/>
              </a:ext>
            </a:extLst>
          </p:cNvPr>
          <p:cNvSpPr/>
          <p:nvPr/>
        </p:nvSpPr>
        <p:spPr>
          <a:xfrm>
            <a:off x="1558819" y="7920457"/>
            <a:ext cx="6752027" cy="103135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solidFill>
              <a:srgbClr val="76D6FF"/>
            </a:solidFill>
          </a:ln>
        </p:spPr>
        <p:txBody>
          <a:bodyPr wrap="none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AJAX multipart streaming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E936211E-6F90-514B-BFE9-5EA55C9C1FA4}"/>
              </a:ext>
            </a:extLst>
          </p:cNvPr>
          <p:cNvSpPr/>
          <p:nvPr/>
        </p:nvSpPr>
        <p:spPr>
          <a:xfrm>
            <a:off x="1558818" y="9394915"/>
            <a:ext cx="6752027" cy="103135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solidFill>
              <a:srgbClr val="76D6FF"/>
            </a:solidFill>
          </a:ln>
        </p:spPr>
        <p:txBody>
          <a:bodyPr wrap="none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Forever </a:t>
            </a:r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Iframem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7E4B1E32-1227-D242-8C41-3DE2B2807BC3}"/>
              </a:ext>
            </a:extLst>
          </p:cNvPr>
          <p:cNvSpPr/>
          <p:nvPr/>
        </p:nvSpPr>
        <p:spPr>
          <a:xfrm>
            <a:off x="1558818" y="10869373"/>
            <a:ext cx="6752027" cy="103135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solidFill>
              <a:srgbClr val="76D6FF"/>
            </a:solidFill>
          </a:ln>
        </p:spPr>
        <p:txBody>
          <a:bodyPr wrap="none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JSONP Polling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961143B-6300-C549-9199-8CBD1B9BA9D1}"/>
              </a:ext>
            </a:extLst>
          </p:cNvPr>
          <p:cNvSpPr/>
          <p:nvPr/>
        </p:nvSpPr>
        <p:spPr>
          <a:xfrm>
            <a:off x="1369516" y="3688162"/>
            <a:ext cx="3262433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长链接技术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27B68D1-8A9F-CC42-95D8-26A19AEC8A45}"/>
              </a:ext>
            </a:extLst>
          </p:cNvPr>
          <p:cNvSpPr/>
          <p:nvPr/>
        </p:nvSpPr>
        <p:spPr>
          <a:xfrm>
            <a:off x="10433192" y="4696651"/>
            <a:ext cx="13000966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b="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 </a:t>
            </a:r>
            <a:r>
              <a:rPr lang="en" altLang="zh-CN" b="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sending to sender-client only </a:t>
            </a:r>
          </a:p>
          <a:p>
            <a:pPr algn="l"/>
            <a:r>
              <a:rPr lang="en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socket.emit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('message', "this is a test"); </a:t>
            </a:r>
          </a:p>
          <a:p>
            <a:pPr algn="l"/>
            <a:r>
              <a:rPr lang="en" altLang="zh-CN" b="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 sending to all clients, include sender </a:t>
            </a:r>
          </a:p>
          <a:p>
            <a:pPr algn="l"/>
            <a:r>
              <a:rPr lang="en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io.emit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('message', "this is a test"); </a:t>
            </a:r>
          </a:p>
          <a:p>
            <a:pPr algn="l"/>
            <a:r>
              <a:rPr lang="en" altLang="zh-CN" b="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 sending to all clients except sender </a:t>
            </a:r>
          </a:p>
          <a:p>
            <a:pPr algn="l"/>
            <a:r>
              <a:rPr lang="en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socket.broadcast.emit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('message', "this is a test"); </a:t>
            </a:r>
          </a:p>
          <a:p>
            <a:pPr algn="l"/>
            <a:r>
              <a:rPr lang="en" altLang="zh-CN" b="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 sending to all clients in 'game' room(channel) except sender </a:t>
            </a:r>
            <a:r>
              <a:rPr lang="en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socket.broadcast.to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('game').emit('message', 'nice game’); </a:t>
            </a:r>
          </a:p>
          <a:p>
            <a:pPr algn="l"/>
            <a:r>
              <a:rPr lang="en" altLang="zh-CN" b="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 sending to all clients in 'game' room(channel), include sender </a:t>
            </a:r>
            <a:r>
              <a:rPr lang="en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io.in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('game').emit('message', 'cool game’); </a:t>
            </a:r>
          </a:p>
          <a:p>
            <a:pPr algn="l"/>
            <a:r>
              <a:rPr lang="en" altLang="zh-CN" b="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 sending to sender client, only if they are in 'game' room(channel)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socket.to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('game').emit('message', 'enjoy the game’); </a:t>
            </a:r>
          </a:p>
          <a:p>
            <a:pPr algn="l"/>
            <a:r>
              <a:rPr lang="en" altLang="zh-CN" b="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 sending to all clients in namespace '</a:t>
            </a:r>
            <a:r>
              <a:rPr lang="en" altLang="zh-CN" b="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myNamespace</a:t>
            </a:r>
            <a:r>
              <a:rPr lang="en" altLang="zh-CN" b="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', include sender </a:t>
            </a:r>
            <a:r>
              <a:rPr lang="en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io.of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('</a:t>
            </a:r>
            <a:r>
              <a:rPr lang="en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myNamespace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').emit('message', 'gg’); </a:t>
            </a:r>
          </a:p>
          <a:p>
            <a:pPr algn="l"/>
            <a:r>
              <a:rPr lang="en" altLang="zh-CN" b="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 sending to individual </a:t>
            </a:r>
            <a:r>
              <a:rPr lang="en" altLang="zh-CN" b="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socketid</a:t>
            </a:r>
            <a:r>
              <a:rPr lang="en" altLang="zh-CN" b="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socket.broadcast.to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socketid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).emit('message', 'for your eyes only');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BDBA6D1-5EA5-734D-8074-F2316F2AA8D6}"/>
              </a:ext>
            </a:extLst>
          </p:cNvPr>
          <p:cNvSpPr/>
          <p:nvPr/>
        </p:nvSpPr>
        <p:spPr>
          <a:xfrm>
            <a:off x="10508383" y="3758849"/>
            <a:ext cx="3262433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易用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66851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3" y="840919"/>
            <a:ext cx="1117770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SSE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（</a:t>
            </a:r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Server-Sent Events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82DD4D1-2D7F-5242-994D-2CA3F1E6A503}"/>
              </a:ext>
            </a:extLst>
          </p:cNvPr>
          <p:cNvSpPr/>
          <p:nvPr/>
        </p:nvSpPr>
        <p:spPr>
          <a:xfrm>
            <a:off x="1369516" y="2837122"/>
            <a:ext cx="158998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协议，使用流信息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Streaming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向浏览器推送信息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961143B-6300-C549-9199-8CBD1B9BA9D1}"/>
              </a:ext>
            </a:extLst>
          </p:cNvPr>
          <p:cNvSpPr/>
          <p:nvPr/>
        </p:nvSpPr>
        <p:spPr>
          <a:xfrm>
            <a:off x="1369516" y="4328241"/>
            <a:ext cx="108224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WebSocket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：全双工通道，可以双向通信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：是单向通道，只能服务器向浏览器发送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28447A-EEB6-CF44-9DF6-A82B463EA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837" y="6673259"/>
            <a:ext cx="7848600" cy="56007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4C565A7-CBDA-3E4E-90C0-44632A9AF731}"/>
              </a:ext>
            </a:extLst>
          </p:cNvPr>
          <p:cNvSpPr/>
          <p:nvPr/>
        </p:nvSpPr>
        <p:spPr>
          <a:xfrm>
            <a:off x="11018876" y="6690537"/>
            <a:ext cx="1287248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协议，现有的服务器软件都支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WebSocket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是一个独立协议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属于轻量级，使用简单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WebSocket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协议相对复杂。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默认支持断线重连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WebSocket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需要自己实现。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一般只用来传送文本，二进制数据需要编码后传送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WebSocket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默认支持传送二进制数据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支持自定义发送的消息类型。</a:t>
            </a:r>
          </a:p>
        </p:txBody>
      </p:sp>
    </p:spTree>
    <p:extLst>
      <p:ext uri="{BB962C8B-B14F-4D97-AF65-F5344CB8AC3E}">
        <p14:creationId xmlns:p14="http://schemas.microsoft.com/office/powerpoint/2010/main" val="130694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1E8CBB28-BE14-2040-A854-40A36FC511ED}"/>
              </a:ext>
            </a:extLst>
          </p:cNvPr>
          <p:cNvGrpSpPr/>
          <p:nvPr/>
        </p:nvGrpSpPr>
        <p:grpSpPr>
          <a:xfrm>
            <a:off x="8150209" y="2447300"/>
            <a:ext cx="7571260" cy="2946319"/>
            <a:chOff x="5394911" y="6811938"/>
            <a:chExt cx="7571260" cy="294631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77F53470-CC48-4443-A143-EE6DAB114366}"/>
                </a:ext>
              </a:extLst>
            </p:cNvPr>
            <p:cNvGrpSpPr/>
            <p:nvPr/>
          </p:nvGrpSpPr>
          <p:grpSpPr>
            <a:xfrm>
              <a:off x="6619333" y="7411386"/>
              <a:ext cx="5557333" cy="1905000"/>
              <a:chOff x="5941940" y="7299941"/>
              <a:chExt cx="5557333" cy="1905000"/>
            </a:xfrm>
          </p:grpSpPr>
          <p:pic>
            <p:nvPicPr>
              <p:cNvPr id="17" name="图形 16">
                <a:extLst>
                  <a:ext uri="{FF2B5EF4-FFF2-40B4-BE49-F238E27FC236}">
                    <a16:creationId xmlns:a16="http://schemas.microsoft.com/office/drawing/2014/main" id="{A76D71D2-08B9-9646-BE09-587A7850F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41940" y="729994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18" name="圆角矩形 17">
                <a:extLst>
                  <a:ext uri="{FF2B5EF4-FFF2-40B4-BE49-F238E27FC236}">
                    <a16:creationId xmlns:a16="http://schemas.microsoft.com/office/drawing/2014/main" id="{9B4A8050-3E1E-8546-AEEE-449BE0575D41}"/>
                  </a:ext>
                </a:extLst>
              </p:cNvPr>
              <p:cNvSpPr/>
              <p:nvPr/>
            </p:nvSpPr>
            <p:spPr>
              <a:xfrm>
                <a:off x="8301455" y="7511195"/>
                <a:ext cx="3197818" cy="1482491"/>
              </a:xfrm>
              <a:prstGeom prst="roundRect">
                <a:avLst>
                  <a:gd name="adj" fmla="val 92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9600" dirty="0">
                    <a:solidFill>
                      <a:schemeClr val="bg1"/>
                    </a:solidFill>
                  </a:rPr>
                  <a:t>作业</a:t>
                </a:r>
              </a:p>
            </p:txBody>
          </p:sp>
        </p:grpSp>
        <p:sp>
          <p:nvSpPr>
            <p:cNvPr id="16" name="梯形 15">
              <a:extLst>
                <a:ext uri="{FF2B5EF4-FFF2-40B4-BE49-F238E27FC236}">
                  <a16:creationId xmlns:a16="http://schemas.microsoft.com/office/drawing/2014/main" id="{D14E7C06-B91A-204C-A791-AA4DEA24B3EE}"/>
                </a:ext>
              </a:extLst>
            </p:cNvPr>
            <p:cNvSpPr/>
            <p:nvPr/>
          </p:nvSpPr>
          <p:spPr>
            <a:xfrm>
              <a:off x="5394911" y="6811938"/>
              <a:ext cx="7571260" cy="2946319"/>
            </a:xfrm>
            <a:prstGeom prst="trapezoid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A64F8597-C435-AE41-8A62-F4C41B22FB5F}"/>
              </a:ext>
            </a:extLst>
          </p:cNvPr>
          <p:cNvSpPr/>
          <p:nvPr/>
        </p:nvSpPr>
        <p:spPr>
          <a:xfrm>
            <a:off x="4692893" y="7205165"/>
            <a:ext cx="1499821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视频会议系统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UDP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WebSocket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，实现桌面共享，白板，视频音频通话等功能的视频会议系统</a:t>
            </a:r>
          </a:p>
        </p:txBody>
      </p:sp>
    </p:spTree>
    <p:extLst>
      <p:ext uri="{BB962C8B-B14F-4D97-AF65-F5344CB8AC3E}">
        <p14:creationId xmlns:p14="http://schemas.microsoft.com/office/powerpoint/2010/main" val="16950577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25447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本课重点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743AE4-2058-4845-A13B-11471554094E}"/>
              </a:ext>
            </a:extLst>
          </p:cNvPr>
          <p:cNvSpPr txBox="1"/>
          <p:nvPr/>
        </p:nvSpPr>
        <p:spPr>
          <a:xfrm>
            <a:off x="1578344" y="2928037"/>
            <a:ext cx="889048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应用服务器框架中间件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34F754-FC4A-874F-B338-5BE8C6323049}"/>
              </a:ext>
            </a:extLst>
          </p:cNvPr>
          <p:cNvSpPr txBox="1"/>
          <p:nvPr/>
        </p:nvSpPr>
        <p:spPr>
          <a:xfrm>
            <a:off x="1578343" y="5506665"/>
            <a:ext cx="937367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r>
              <a:rPr kumimoji="1"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1"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UDP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22597D-CB6E-7F49-847B-5C2998857C7B}"/>
              </a:ext>
            </a:extLst>
          </p:cNvPr>
          <p:cNvSpPr txBox="1"/>
          <p:nvPr/>
        </p:nvSpPr>
        <p:spPr>
          <a:xfrm>
            <a:off x="1578344" y="9193995"/>
            <a:ext cx="937367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Http/2</a:t>
            </a:r>
            <a:r>
              <a:rPr kumimoji="1"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Http/3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6C8CFD31-FF71-BD49-9385-02BA053F4BF3}"/>
              </a:ext>
            </a:extLst>
          </p:cNvPr>
          <p:cNvSpPr/>
          <p:nvPr/>
        </p:nvSpPr>
        <p:spPr>
          <a:xfrm>
            <a:off x="2342093" y="7005155"/>
            <a:ext cx="3310561" cy="1079348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TCP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CAC1A724-E587-F641-8BE3-E2B52346E91D}"/>
              </a:ext>
            </a:extLst>
          </p:cNvPr>
          <p:cNvSpPr/>
          <p:nvPr/>
        </p:nvSpPr>
        <p:spPr>
          <a:xfrm>
            <a:off x="6265180" y="7005155"/>
            <a:ext cx="3310561" cy="1079348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UDP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7D59F7E8-6B83-C646-BBE6-51AC3D39B25F}"/>
              </a:ext>
            </a:extLst>
          </p:cNvPr>
          <p:cNvSpPr/>
          <p:nvPr/>
        </p:nvSpPr>
        <p:spPr>
          <a:xfrm>
            <a:off x="2342093" y="10787963"/>
            <a:ext cx="3310561" cy="1079348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http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56376446-A921-5043-934F-13CA804F8D70}"/>
              </a:ext>
            </a:extLst>
          </p:cNvPr>
          <p:cNvSpPr/>
          <p:nvPr/>
        </p:nvSpPr>
        <p:spPr>
          <a:xfrm>
            <a:off x="6187773" y="10778895"/>
            <a:ext cx="3310561" cy="1079348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http2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DFE51C11-C499-A24A-AC38-5832CFA94DCC}"/>
              </a:ext>
            </a:extLst>
          </p:cNvPr>
          <p:cNvSpPr/>
          <p:nvPr/>
        </p:nvSpPr>
        <p:spPr>
          <a:xfrm>
            <a:off x="10188268" y="10828889"/>
            <a:ext cx="3310561" cy="1079348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http3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CFC9681-8AFD-2D43-9773-67CF179EAFC4}"/>
              </a:ext>
            </a:extLst>
          </p:cNvPr>
          <p:cNvSpPr txBox="1"/>
          <p:nvPr/>
        </p:nvSpPr>
        <p:spPr>
          <a:xfrm>
            <a:off x="12812918" y="6547955"/>
            <a:ext cx="937367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网络应用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8CBA750-2349-BB44-9ADA-E6807E23F0ED}"/>
              </a:ext>
            </a:extLst>
          </p:cNvPr>
          <p:cNvSpPr/>
          <p:nvPr/>
        </p:nvSpPr>
        <p:spPr>
          <a:xfrm>
            <a:off x="13498829" y="7997241"/>
            <a:ext cx="3310561" cy="1079348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WebSocket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8EF9D35E-550F-114C-A6DA-3C8249FCC7A1}"/>
              </a:ext>
            </a:extLst>
          </p:cNvPr>
          <p:cNvSpPr/>
          <p:nvPr/>
        </p:nvSpPr>
        <p:spPr>
          <a:xfrm>
            <a:off x="17499755" y="7997241"/>
            <a:ext cx="3310561" cy="1079348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SSE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D3B4E01-130D-4C4A-A5D6-C207673ECB5A}"/>
              </a:ext>
            </a:extLst>
          </p:cNvPr>
          <p:cNvSpPr txBox="1"/>
          <p:nvPr/>
        </p:nvSpPr>
        <p:spPr>
          <a:xfrm>
            <a:off x="12812918" y="2940234"/>
            <a:ext cx="1019593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Nodejs</a:t>
            </a:r>
            <a:r>
              <a:rPr kumimoji="1"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微服务与</a:t>
            </a:r>
            <a:r>
              <a:rPr kumimoji="1" lang="en-US" altLang="zh-CN" sz="54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nodejs</a:t>
            </a:r>
            <a:r>
              <a:rPr kumimoji="1"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网关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91F5BBB5-1669-B647-BE2D-F056D53A3C68}"/>
              </a:ext>
            </a:extLst>
          </p:cNvPr>
          <p:cNvSpPr/>
          <p:nvPr/>
        </p:nvSpPr>
        <p:spPr>
          <a:xfrm>
            <a:off x="13498829" y="4389520"/>
            <a:ext cx="3310561" cy="1079348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WebSocket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D33C51E6-D392-114C-A4BE-8396A581A20A}"/>
              </a:ext>
            </a:extLst>
          </p:cNvPr>
          <p:cNvSpPr/>
          <p:nvPr/>
        </p:nvSpPr>
        <p:spPr>
          <a:xfrm>
            <a:off x="17499755" y="4389520"/>
            <a:ext cx="3310561" cy="1079348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SSE</a:t>
            </a:r>
          </a:p>
        </p:txBody>
      </p:sp>
    </p:spTree>
    <p:extLst>
      <p:ext uri="{BB962C8B-B14F-4D97-AF65-F5344CB8AC3E}">
        <p14:creationId xmlns:p14="http://schemas.microsoft.com/office/powerpoint/2010/main" val="2537939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应用程序服务器中间件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EB2BDF-0C65-CE4A-918A-94843F2270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9" y="5100204"/>
            <a:ext cx="6284721" cy="351559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48DE38D-7303-DF48-9FF9-A78FEB59EB70}"/>
              </a:ext>
            </a:extLst>
          </p:cNvPr>
          <p:cNvSpPr/>
          <p:nvPr/>
        </p:nvSpPr>
        <p:spPr>
          <a:xfrm>
            <a:off x="8862982" y="8472620"/>
            <a:ext cx="126706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获取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仓库：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connection.getRepository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(entity)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167119-5F14-B147-A8A0-F2C78E93D830}"/>
              </a:ext>
            </a:extLst>
          </p:cNvPr>
          <p:cNvSpPr/>
          <p:nvPr/>
        </p:nvSpPr>
        <p:spPr>
          <a:xfrm>
            <a:off x="8895248" y="5997285"/>
            <a:ext cx="50278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Entity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CA4A47-0A4F-3544-8A94-B68747304D2C}"/>
              </a:ext>
            </a:extLst>
          </p:cNvPr>
          <p:cNvSpPr/>
          <p:nvPr/>
        </p:nvSpPr>
        <p:spPr>
          <a:xfrm>
            <a:off x="8862982" y="7189496"/>
            <a:ext cx="8003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获取连接：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createConnection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08DA3B40-7D89-6E4F-8121-B2064CFB32D6}"/>
              </a:ext>
            </a:extLst>
          </p:cNvPr>
          <p:cNvSpPr/>
          <p:nvPr/>
        </p:nvSpPr>
        <p:spPr>
          <a:xfrm>
            <a:off x="8645866" y="3790367"/>
            <a:ext cx="436992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typeorm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77200F-6C56-CC4B-A692-4EBF27CCA4BE}"/>
              </a:ext>
            </a:extLst>
          </p:cNvPr>
          <p:cNvSpPr/>
          <p:nvPr/>
        </p:nvSpPr>
        <p:spPr>
          <a:xfrm>
            <a:off x="8862982" y="9628634"/>
            <a:ext cx="126706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增删改查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1130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应用程序服务器中间件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D57011-431E-D44A-9C25-4E75A5E63F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14" y="4836969"/>
            <a:ext cx="5194300" cy="35433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FDBC2C3-46BE-8F4F-AEE7-A8F2A4684533}"/>
              </a:ext>
            </a:extLst>
          </p:cNvPr>
          <p:cNvSpPr/>
          <p:nvPr/>
        </p:nvSpPr>
        <p:spPr>
          <a:xfrm>
            <a:off x="8887263" y="7553967"/>
            <a:ext cx="8003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获取集合：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createConnection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D9B40C8D-AEB2-994B-A22C-6AFC71B41782}"/>
              </a:ext>
            </a:extLst>
          </p:cNvPr>
          <p:cNvSpPr/>
          <p:nvPr/>
        </p:nvSpPr>
        <p:spPr>
          <a:xfrm>
            <a:off x="8645866" y="3790367"/>
            <a:ext cx="436992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mongodb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1310D46-E870-0943-9926-BEF1CEC9D58C}"/>
              </a:ext>
            </a:extLst>
          </p:cNvPr>
          <p:cNvSpPr/>
          <p:nvPr/>
        </p:nvSpPr>
        <p:spPr>
          <a:xfrm>
            <a:off x="8887263" y="8816331"/>
            <a:ext cx="6851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增删改查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BF776A-C9C5-904E-83E8-648A94D8A125}"/>
              </a:ext>
            </a:extLst>
          </p:cNvPr>
          <p:cNvSpPr/>
          <p:nvPr/>
        </p:nvSpPr>
        <p:spPr>
          <a:xfrm>
            <a:off x="8887264" y="6150114"/>
            <a:ext cx="8003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连接：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67845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应用程序服务器中间件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96FE11-E249-D645-96F2-D26BE846AD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644" y="4140200"/>
            <a:ext cx="4864100" cy="54356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A5E06CA-5827-7046-AEA7-3098D2B8CEAB}"/>
              </a:ext>
            </a:extLst>
          </p:cNvPr>
          <p:cNvSpPr/>
          <p:nvPr/>
        </p:nvSpPr>
        <p:spPr>
          <a:xfrm>
            <a:off x="8862982" y="7013823"/>
            <a:ext cx="8003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获取生产者：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getProducer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85FA23D6-A0CC-9C42-9B74-58403A475D81}"/>
              </a:ext>
            </a:extLst>
          </p:cNvPr>
          <p:cNvSpPr/>
          <p:nvPr/>
        </p:nvSpPr>
        <p:spPr>
          <a:xfrm>
            <a:off x="8645866" y="3790367"/>
            <a:ext cx="436992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kafka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157AE9-5D5B-8344-B0FE-0E67F61EAB56}"/>
              </a:ext>
            </a:extLst>
          </p:cNvPr>
          <p:cNvSpPr/>
          <p:nvPr/>
        </p:nvSpPr>
        <p:spPr>
          <a:xfrm>
            <a:off x="8862982" y="7938932"/>
            <a:ext cx="6851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Topic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createTopics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F6BA819-4A1B-6946-8D39-CFAD9364DBBA}"/>
              </a:ext>
            </a:extLst>
          </p:cNvPr>
          <p:cNvSpPr/>
          <p:nvPr/>
        </p:nvSpPr>
        <p:spPr>
          <a:xfrm>
            <a:off x="8887264" y="5891605"/>
            <a:ext cx="8003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连接：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client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0638A85-7FBE-AC45-B1C2-025838E78129}"/>
              </a:ext>
            </a:extLst>
          </p:cNvPr>
          <p:cNvSpPr/>
          <p:nvPr/>
        </p:nvSpPr>
        <p:spPr>
          <a:xfrm>
            <a:off x="8887264" y="8746027"/>
            <a:ext cx="6851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创建消息：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send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ECCED2A-1D76-5A46-A8BF-6188D9ECC292}"/>
              </a:ext>
            </a:extLst>
          </p:cNvPr>
          <p:cNvSpPr/>
          <p:nvPr/>
        </p:nvSpPr>
        <p:spPr>
          <a:xfrm>
            <a:off x="8935828" y="10027891"/>
            <a:ext cx="8003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获取消费者：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getConsumer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A835987-3F5D-3542-82DD-80A810D55371}"/>
              </a:ext>
            </a:extLst>
          </p:cNvPr>
          <p:cNvSpPr/>
          <p:nvPr/>
        </p:nvSpPr>
        <p:spPr>
          <a:xfrm>
            <a:off x="8887264" y="11040935"/>
            <a:ext cx="6851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添加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Topic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createTopics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09D5581-AC3B-1842-831D-5A921BA0BE4C}"/>
              </a:ext>
            </a:extLst>
          </p:cNvPr>
          <p:cNvSpPr/>
          <p:nvPr/>
        </p:nvSpPr>
        <p:spPr>
          <a:xfrm>
            <a:off x="8935828" y="12053979"/>
            <a:ext cx="6851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监听消息：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on</a:t>
            </a:r>
          </a:p>
        </p:txBody>
      </p:sp>
    </p:spTree>
    <p:extLst>
      <p:ext uri="{BB962C8B-B14F-4D97-AF65-F5344CB8AC3E}">
        <p14:creationId xmlns:p14="http://schemas.microsoft.com/office/powerpoint/2010/main" val="3490564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应用程序服务器中间件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8E9E96-A011-E64D-A379-7A1D50E93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14" y="4953000"/>
            <a:ext cx="11417300" cy="3810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9324D6A-223C-A24C-9C31-8CEEA5F86D12}"/>
              </a:ext>
            </a:extLst>
          </p:cNvPr>
          <p:cNvSpPr/>
          <p:nvPr/>
        </p:nvSpPr>
        <p:spPr>
          <a:xfrm>
            <a:off x="14470633" y="8055114"/>
            <a:ext cx="8003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增删改查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408B8B5-07D3-D048-99DA-0D343325EA6B}"/>
              </a:ext>
            </a:extLst>
          </p:cNvPr>
          <p:cNvSpPr/>
          <p:nvPr/>
        </p:nvSpPr>
        <p:spPr>
          <a:xfrm>
            <a:off x="14444075" y="4900573"/>
            <a:ext cx="4369923" cy="1309837"/>
          </a:xfrm>
          <a:prstGeom prst="roundRect">
            <a:avLst/>
          </a:prstGeom>
          <a:solidFill>
            <a:srgbClr val="FF7E79"/>
          </a:solidFill>
        </p:spPr>
        <p:txBody>
          <a:bodyPr wrap="none" rtlCol="0" anchor="ctr">
            <a:noAutofit/>
          </a:bodyPr>
          <a:lstStyle/>
          <a:p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redis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CF735E-1236-F64E-B7CD-AB18A63F6E96}"/>
              </a:ext>
            </a:extLst>
          </p:cNvPr>
          <p:cNvSpPr/>
          <p:nvPr/>
        </p:nvSpPr>
        <p:spPr>
          <a:xfrm>
            <a:off x="14470633" y="7172447"/>
            <a:ext cx="8003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连接：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4244343972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 algn="l">
          <a:defRPr sz="4000" b="0" dirty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spDef>
    <a:lnDef>
      <a:spPr>
        <a:noFill/>
        <a:ln w="76200" cap="flat">
          <a:solidFill>
            <a:srgbClr val="76D6FF"/>
          </a:solidFill>
          <a:prstDash val="solid"/>
          <a:miter lim="400000"/>
          <a:tailEnd type="triangle"/>
        </a:ln>
        <a:effectLst/>
        <a:sp3d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8575" cap="flat">
          <a:noFill/>
          <a:miter lim="400000"/>
        </a:ln>
        <a:effectLst/>
        <a:sp3d/>
      </a:spPr>
      <a:bodyPr rot="0" spcFirstLastPara="1" vertOverflow="overflow" horzOverflow="overflow" vert="horz" wrap="square" lIns="50400" tIns="50800" rIns="50800" bIns="50800" numCol="1" spcCol="38100" rtlCol="0" anchor="ctr">
        <a:noAutofit/>
      </a:bodyPr>
      <a:lstStyle>
        <a:defPPr algn="l">
          <a:defRPr kumimoji="1" sz="2800" b="0" dirty="0" smtClean="0">
            <a:solidFill>
              <a:schemeClr val="tx1"/>
            </a:solidFill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模板" id="{6A2E8E20-CBA2-1E4F-9A2C-A085AB2A78C4}" vid="{FD546A65-7565-9844-B3EA-D2C5A1C214A7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36516</TotalTime>
  <Words>2677</Words>
  <Application>Microsoft Macintosh PowerPoint</Application>
  <PresentationFormat>自定义</PresentationFormat>
  <Paragraphs>397</Paragraphs>
  <Slides>49</Slides>
  <Notes>47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0" baseType="lpstr">
      <vt:lpstr>-apple-system</vt:lpstr>
      <vt:lpstr>Microsoft YaHei</vt:lpstr>
      <vt:lpstr>Alibaba PuHuiTi R</vt:lpstr>
      <vt:lpstr>ui-monospace</vt:lpstr>
      <vt:lpstr>Arial</vt:lpstr>
      <vt:lpstr>Helvetica</vt:lpstr>
      <vt:lpstr>Helvetica Light</vt:lpstr>
      <vt:lpstr>Helvetica Neue</vt:lpstr>
      <vt:lpstr>Helvetica Neue Medium</vt:lpstr>
      <vt:lpstr>Wingdings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 楠</dc:creator>
  <cp:lastModifiedBy>lin xi</cp:lastModifiedBy>
  <cp:revision>3252</cp:revision>
  <cp:lastPrinted>2019-10-08T09:23:57Z</cp:lastPrinted>
  <dcterms:created xsi:type="dcterms:W3CDTF">2021-05-18T10:48:55Z</dcterms:created>
  <dcterms:modified xsi:type="dcterms:W3CDTF">2021-08-28T10:52:19Z</dcterms:modified>
</cp:coreProperties>
</file>